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7"/>
  </p:notesMasterIdLst>
  <p:sldIdLst>
    <p:sldId id="272" r:id="rId2"/>
    <p:sldId id="275" r:id="rId3"/>
    <p:sldId id="276" r:id="rId4"/>
    <p:sldId id="294" r:id="rId5"/>
    <p:sldId id="295" r:id="rId6"/>
    <p:sldId id="296" r:id="rId7"/>
    <p:sldId id="297" r:id="rId8"/>
    <p:sldId id="298" r:id="rId9"/>
    <p:sldId id="299" r:id="rId10"/>
    <p:sldId id="300" r:id="rId11"/>
    <p:sldId id="301" r:id="rId12"/>
    <p:sldId id="277" r:id="rId13"/>
    <p:sldId id="278" r:id="rId14"/>
    <p:sldId id="279" r:id="rId15"/>
    <p:sldId id="280" r:id="rId16"/>
    <p:sldId id="281" r:id="rId17"/>
    <p:sldId id="282" r:id="rId18"/>
    <p:sldId id="283" r:id="rId19"/>
    <p:sldId id="284" r:id="rId20"/>
    <p:sldId id="285" r:id="rId21"/>
    <p:sldId id="286" r:id="rId22"/>
    <p:sldId id="287" r:id="rId23"/>
    <p:sldId id="288" r:id="rId24"/>
    <p:sldId id="289" r:id="rId25"/>
    <p:sldId id="290" r:id="rId26"/>
    <p:sldId id="291" r:id="rId27"/>
    <p:sldId id="292" r:id="rId28"/>
    <p:sldId id="293" r:id="rId29"/>
    <p:sldId id="273" r:id="rId30"/>
    <p:sldId id="274" r:id="rId31"/>
    <p:sldId id="257" r:id="rId32"/>
    <p:sldId id="258" r:id="rId33"/>
    <p:sldId id="259" r:id="rId34"/>
    <p:sldId id="260" r:id="rId35"/>
    <p:sldId id="261" r:id="rId36"/>
    <p:sldId id="266" r:id="rId37"/>
    <p:sldId id="262" r:id="rId38"/>
    <p:sldId id="263" r:id="rId39"/>
    <p:sldId id="264" r:id="rId40"/>
    <p:sldId id="265" r:id="rId41"/>
    <p:sldId id="267" r:id="rId42"/>
    <p:sldId id="268" r:id="rId43"/>
    <p:sldId id="269" r:id="rId44"/>
    <p:sldId id="271" r:id="rId45"/>
    <p:sldId id="270" r:id="rId4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7" d="100"/>
          <a:sy n="77" d="100"/>
        </p:scale>
        <p:origin x="-1080"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notesMaster" Target="notesMasters/notes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67B7822-0398-4352-9147-E19D10B1591A}" type="datetimeFigureOut">
              <a:rPr lang="en-US" smtClean="0"/>
              <a:t>7/27/2016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164965AF-08EC-41B4-8B00-885FA29A60A4}" type="slidenum">
              <a:rPr lang="en-US" smtClean="0"/>
              <a:t>‹#›</a:t>
            </a:fld>
            <a:endParaRPr lang="en-US"/>
          </a:p>
        </p:txBody>
      </p:sp>
    </p:spTree>
    <p:extLst>
      <p:ext uri="{BB962C8B-B14F-4D97-AF65-F5344CB8AC3E}">
        <p14:creationId xmlns:p14="http://schemas.microsoft.com/office/powerpoint/2010/main" val="520039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7026" name="Rectangle 7"/>
          <p:cNvSpPr txBox="1">
            <a:spLocks noGrp="1" noChangeArrowheads="1"/>
          </p:cNvSpPr>
          <p:nvPr/>
        </p:nvSpPr>
        <p:spPr bwMode="auto">
          <a:xfrm>
            <a:off x="3885580" y="8684926"/>
            <a:ext cx="2970868" cy="457513"/>
          </a:xfrm>
          <a:prstGeom prst="rect">
            <a:avLst/>
          </a:prstGeom>
          <a:noFill/>
          <a:ln w="9525">
            <a:noFill/>
            <a:miter lim="800000"/>
            <a:headEnd/>
            <a:tailEnd/>
          </a:ln>
        </p:spPr>
        <p:txBody>
          <a:bodyPr lIns="95789" tIns="47893" rIns="95789" bIns="47893" anchor="b"/>
          <a:lstStyle/>
          <a:p>
            <a:pPr algn="r" defTabSz="941821"/>
            <a:fld id="{3ADED590-6ABD-4384-A487-CA3438E5B9A7}" type="slidenum">
              <a:rPr lang="en-US" sz="1100"/>
              <a:pPr algn="r" defTabSz="941821"/>
              <a:t>13</a:t>
            </a:fld>
            <a:endParaRPr lang="th-TH" sz="1100" dirty="0"/>
          </a:p>
        </p:txBody>
      </p:sp>
      <p:sp>
        <p:nvSpPr>
          <p:cNvPr id="257027" name="Rectangle 2"/>
          <p:cNvSpPr>
            <a:spLocks noGrp="1" noRot="1" noChangeAspect="1" noChangeArrowheads="1" noTextEdit="1"/>
          </p:cNvSpPr>
          <p:nvPr>
            <p:ph type="sldImg"/>
          </p:nvPr>
        </p:nvSpPr>
        <p:spPr bwMode="auto">
          <a:xfrm>
            <a:off x="1143000" y="684213"/>
            <a:ext cx="4578350" cy="3433762"/>
          </a:xfrm>
          <a:noFill/>
          <a:ln>
            <a:solidFill>
              <a:srgbClr val="000000"/>
            </a:solidFill>
            <a:miter lim="800000"/>
            <a:headEnd/>
            <a:tailEnd/>
          </a:ln>
        </p:spPr>
      </p:sp>
      <p:sp>
        <p:nvSpPr>
          <p:cNvPr id="257028" name="Rectangle 3"/>
          <p:cNvSpPr>
            <a:spLocks noGrp="1" noChangeArrowheads="1"/>
          </p:cNvSpPr>
          <p:nvPr>
            <p:ph type="body" idx="1"/>
          </p:nvPr>
        </p:nvSpPr>
        <p:spPr bwMode="auto">
          <a:noFill/>
        </p:spPr>
        <p:txBody>
          <a:bodyPr wrap="square" lIns="95789" tIns="47893" rIns="95789" bIns="47893" numCol="1" anchor="t" anchorCtr="0" compatLnSpc="1">
            <a:prstTxWarp prst="textNoShape">
              <a:avLst/>
            </a:prstTxWarp>
          </a:bodyPr>
          <a:lstStyle/>
          <a:p>
            <a:pPr eaLnBrk="1" hangingPunct="1">
              <a:spcBef>
                <a:spcPct val="0"/>
              </a:spcBef>
            </a:pPr>
            <a:endParaRPr lang="en-US" smtClean="0">
              <a:cs typeface="Arial" charset="0"/>
            </a:endParaRPr>
          </a:p>
        </p:txBody>
      </p:sp>
    </p:spTree>
    <p:extLst>
      <p:ext uri="{BB962C8B-B14F-4D97-AF65-F5344CB8AC3E}">
        <p14:creationId xmlns:p14="http://schemas.microsoft.com/office/powerpoint/2010/main" val="1667827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074" name="Rectangle 7"/>
          <p:cNvSpPr txBox="1">
            <a:spLocks noGrp="1" noChangeArrowheads="1"/>
          </p:cNvSpPr>
          <p:nvPr/>
        </p:nvSpPr>
        <p:spPr bwMode="auto">
          <a:xfrm>
            <a:off x="3885580" y="8684926"/>
            <a:ext cx="2970868" cy="457513"/>
          </a:xfrm>
          <a:prstGeom prst="rect">
            <a:avLst/>
          </a:prstGeom>
          <a:noFill/>
          <a:ln w="9525">
            <a:noFill/>
            <a:miter lim="800000"/>
            <a:headEnd/>
            <a:tailEnd/>
          </a:ln>
        </p:spPr>
        <p:txBody>
          <a:bodyPr lIns="95789" tIns="47893" rIns="95789" bIns="47893" anchor="b"/>
          <a:lstStyle/>
          <a:p>
            <a:pPr algn="r" defTabSz="941821"/>
            <a:fld id="{5DE560DA-F1CA-475D-ACFF-F1E586BCEC3B}" type="slidenum">
              <a:rPr lang="en-US" sz="1100"/>
              <a:pPr algn="r" defTabSz="941821"/>
              <a:t>14</a:t>
            </a:fld>
            <a:endParaRPr lang="th-TH" sz="1100" dirty="0"/>
          </a:p>
        </p:txBody>
      </p:sp>
      <p:sp>
        <p:nvSpPr>
          <p:cNvPr id="259075" name="Rectangle 2"/>
          <p:cNvSpPr>
            <a:spLocks noGrp="1" noRot="1" noChangeAspect="1" noChangeArrowheads="1" noTextEdit="1"/>
          </p:cNvSpPr>
          <p:nvPr>
            <p:ph type="sldImg"/>
          </p:nvPr>
        </p:nvSpPr>
        <p:spPr bwMode="auto">
          <a:xfrm>
            <a:off x="1143000" y="684213"/>
            <a:ext cx="4578350" cy="3433762"/>
          </a:xfrm>
          <a:noFill/>
          <a:ln>
            <a:solidFill>
              <a:srgbClr val="000000"/>
            </a:solidFill>
            <a:miter lim="800000"/>
            <a:headEnd/>
            <a:tailEnd/>
          </a:ln>
        </p:spPr>
      </p:sp>
      <p:sp>
        <p:nvSpPr>
          <p:cNvPr id="259076" name="Rectangle 3"/>
          <p:cNvSpPr>
            <a:spLocks noGrp="1" noChangeArrowheads="1"/>
          </p:cNvSpPr>
          <p:nvPr>
            <p:ph type="body" idx="1"/>
          </p:nvPr>
        </p:nvSpPr>
        <p:spPr bwMode="auto">
          <a:noFill/>
        </p:spPr>
        <p:txBody>
          <a:bodyPr wrap="square" lIns="95789" tIns="47893" rIns="95789" bIns="47893" numCol="1" anchor="t" anchorCtr="0" compatLnSpc="1">
            <a:prstTxWarp prst="textNoShape">
              <a:avLst/>
            </a:prstTxWarp>
          </a:bodyPr>
          <a:lstStyle/>
          <a:p>
            <a:pPr eaLnBrk="1" hangingPunct="1">
              <a:spcBef>
                <a:spcPct val="0"/>
              </a:spcBef>
            </a:pPr>
            <a:endParaRPr lang="en-US" smtClean="0">
              <a:cs typeface="Arial" charset="0"/>
            </a:endParaRPr>
          </a:p>
        </p:txBody>
      </p:sp>
    </p:spTree>
    <p:extLst>
      <p:ext uri="{BB962C8B-B14F-4D97-AF65-F5344CB8AC3E}">
        <p14:creationId xmlns:p14="http://schemas.microsoft.com/office/powerpoint/2010/main" val="7670946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F75C777-2B99-4D53-9C8F-D2AC951317A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440392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75C777-2B99-4D53-9C8F-D2AC951317A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14843635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F75C777-2B99-4D53-9C8F-D2AC951317A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27757761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F75C777-2B99-4D53-9C8F-D2AC951317A1}" type="datetimeFigureOut">
              <a:rPr lang="en-US" smtClean="0"/>
              <a:t>7/27/2016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36901828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F75C777-2B99-4D53-9C8F-D2AC951317A1}" type="datetimeFigureOut">
              <a:rPr lang="en-US" smtClean="0"/>
              <a:t>7/27/2016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1409350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F75C777-2B99-4D53-9C8F-D2AC951317A1}" type="datetimeFigureOut">
              <a:rPr lang="en-US" smtClean="0"/>
              <a:t>7/27/2016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88996693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F75C777-2B99-4D53-9C8F-D2AC951317A1}" type="datetimeFigureOut">
              <a:rPr lang="en-US" smtClean="0"/>
              <a:t>7/27/2016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10638141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C777-2B99-4D53-9C8F-D2AC951317A1}" type="datetimeFigureOut">
              <a:rPr lang="en-US" smtClean="0"/>
              <a:t>7/27/2016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29220022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F75C777-2B99-4D53-9C8F-D2AC951317A1}" type="datetimeFigureOut">
              <a:rPr lang="en-US" smtClean="0"/>
              <a:t>7/27/2016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364780475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75C777-2B99-4D53-9C8F-D2AC951317A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2118973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F75C777-2B99-4D53-9C8F-D2AC951317A1}" type="datetimeFigureOut">
              <a:rPr lang="en-US" smtClean="0"/>
              <a:t>7/27/2016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F552EE3-CD41-46D6-9551-7C06B9763420}" type="slidenum">
              <a:rPr lang="en-US" smtClean="0"/>
              <a:t>‹#›</a:t>
            </a:fld>
            <a:endParaRPr lang="en-US"/>
          </a:p>
        </p:txBody>
      </p:sp>
    </p:spTree>
    <p:extLst>
      <p:ext uri="{BB962C8B-B14F-4D97-AF65-F5344CB8AC3E}">
        <p14:creationId xmlns:p14="http://schemas.microsoft.com/office/powerpoint/2010/main" val="152524555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1_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0" y="0"/>
            <a:ext cx="8005005" cy="1066805"/>
          </a:xfrm>
        </p:spPr>
        <p:txBody>
          <a:bodyPr anchor="ctr" anchorCtr="0"/>
          <a:lstStyle/>
          <a:p>
            <a:r>
              <a:rPr lang="en-US" dirty="0" smtClean="0"/>
              <a:t>Slide title</a:t>
            </a:r>
            <a:endParaRPr lang="en-US" dirty="0"/>
          </a:p>
        </p:txBody>
      </p:sp>
      <p:sp>
        <p:nvSpPr>
          <p:cNvPr id="4" name="Slide Number Placeholder 3"/>
          <p:cNvSpPr>
            <a:spLocks noGrp="1"/>
          </p:cNvSpPr>
          <p:nvPr>
            <p:ph type="sldNum" sz="quarter" idx="10"/>
          </p:nvPr>
        </p:nvSpPr>
        <p:spPr/>
        <p:txBody>
          <a:bodyPr/>
          <a:lstStyle>
            <a:lvl1pPr>
              <a:defRPr/>
            </a:lvl1pPr>
          </a:lstStyle>
          <a:p>
            <a:r>
              <a:rPr lang="en-US" smtClean="0"/>
              <a:t>Slide </a:t>
            </a:r>
            <a:fld id="{05D66023-5DA8-453A-A548-BD365AB612BE}" type="slidenum">
              <a:rPr lang="en-US" smtClean="0"/>
              <a:pPr/>
              <a:t>‹#›</a:t>
            </a:fld>
            <a:endParaRPr lang="en-US"/>
          </a:p>
        </p:txBody>
      </p:sp>
      <p:sp>
        <p:nvSpPr>
          <p:cNvPr id="6" name="Rectangle 8"/>
          <p:cNvSpPr>
            <a:spLocks noGrp="1" noChangeArrowheads="1"/>
          </p:cNvSpPr>
          <p:nvPr>
            <p:ph type="body" idx="1" hasCustomPrompt="1"/>
          </p:nvPr>
        </p:nvSpPr>
        <p:spPr>
          <a:xfrm>
            <a:off x="0" y="1374805"/>
            <a:ext cx="9144000" cy="5483196"/>
          </a:xfrm>
        </p:spPr>
        <p:txBody>
          <a:bodyPr/>
          <a:lstStyle>
            <a:lvl1pPr marL="91440" indent="0">
              <a:buNone/>
              <a:defRPr sz="2800" b="0">
                <a:solidFill>
                  <a:schemeClr val="accent2"/>
                </a:solidFill>
              </a:defRPr>
            </a:lvl1pPr>
            <a:lvl2pPr marL="91440" indent="0">
              <a:buNone/>
              <a:defRPr sz="2800">
                <a:solidFill>
                  <a:schemeClr val="tx2"/>
                </a:solidFill>
              </a:defRPr>
            </a:lvl2pPr>
            <a:lvl3pPr marL="914400" indent="0">
              <a:buNone/>
              <a:defRPr/>
            </a:lvl3pPr>
          </a:lstStyle>
          <a:p>
            <a:r>
              <a:rPr lang="en-US" dirty="0" smtClean="0">
                <a:latin typeface="Arial" charset="0"/>
              </a:rPr>
              <a:t>Subhead</a:t>
            </a:r>
            <a:endParaRPr lang="en-US" dirty="0">
              <a:latin typeface="Arial" charset="0"/>
            </a:endParaRPr>
          </a:p>
          <a:p>
            <a:pPr lvl="1"/>
            <a:r>
              <a:rPr lang="en-US" dirty="0" smtClean="0">
                <a:latin typeface="Arial" charset="0"/>
                <a:ea typeface="Geneva" charset="0"/>
              </a:rPr>
              <a:t>Body text here</a:t>
            </a:r>
          </a:p>
          <a:p>
            <a:endParaRPr lang="en-US" dirty="0">
              <a:latin typeface="Arial" charset="0"/>
            </a:endParaRPr>
          </a:p>
        </p:txBody>
      </p:sp>
      <p:cxnSp>
        <p:nvCxnSpPr>
          <p:cNvPr id="7" name="Straight Connector 6"/>
          <p:cNvCxnSpPr/>
          <p:nvPr userDrawn="1"/>
        </p:nvCxnSpPr>
        <p:spPr bwMode="auto">
          <a:xfrm>
            <a:off x="0" y="1066805"/>
            <a:ext cx="9144000" cy="0"/>
          </a:xfrm>
          <a:prstGeom prst="line">
            <a:avLst/>
          </a:prstGeom>
          <a:solidFill>
            <a:schemeClr val="accent1"/>
          </a:solidFill>
          <a:ln w="28575" cap="flat" cmpd="sng" algn="ctr">
            <a:solidFill>
              <a:schemeClr val="accent1"/>
            </a:solidFill>
            <a:prstDash val="solid"/>
            <a:round/>
            <a:headEnd type="none" w="med" len="med"/>
            <a:tailEnd type="none" w="med" len="med"/>
          </a:ln>
          <a:effectLst/>
        </p:spPr>
      </p:cxnSp>
    </p:spTree>
    <p:extLst>
      <p:ext uri="{BB962C8B-B14F-4D97-AF65-F5344CB8AC3E}">
        <p14:creationId xmlns:p14="http://schemas.microsoft.com/office/powerpoint/2010/main" val="2204310260"/>
      </p:ext>
    </p:extLst>
  </p:cSld>
  <p:clrMapOvr>
    <a:masterClrMapping/>
  </p:clrMapOvr>
  <p:hf hdr="0" ftr="0" dt="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75C777-2B99-4D53-9C8F-D2AC951317A1}" type="datetimeFigureOut">
              <a:rPr lang="en-US" smtClean="0"/>
              <a:t>7/27/2016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F552EE3-CD41-46D6-9551-7C06B9763420}" type="slidenum">
              <a:rPr lang="en-US" smtClean="0"/>
              <a:t>‹#›</a:t>
            </a:fld>
            <a:endParaRPr lang="en-US"/>
          </a:p>
        </p:txBody>
      </p:sp>
    </p:spTree>
    <p:extLst>
      <p:ext uri="{BB962C8B-B14F-4D97-AF65-F5344CB8AC3E}">
        <p14:creationId xmlns:p14="http://schemas.microsoft.com/office/powerpoint/2010/main" val="123470031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4.xml"/><Relationship Id="rId5" Type="http://schemas.openxmlformats.org/officeDocument/2006/relationships/hyperlink" Target="http://www.kpbb.org/" TargetMode="External"/><Relationship Id="rId4" Type="http://schemas.openxmlformats.org/officeDocument/2006/relationships/hyperlink" Target="mailto:puput@kpbb.org"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6.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gif"/><Relationship Id="rId1" Type="http://schemas.openxmlformats.org/officeDocument/2006/relationships/slideLayout" Target="../slideLayouts/slideLayout7.xml"/><Relationship Id="rId4" Type="http://schemas.openxmlformats.org/officeDocument/2006/relationships/image" Target="../media/image9.gif"/></Relationships>
</file>

<file path=ppt/slides/_rels/slide7.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 Id="rId4" Type="http://schemas.openxmlformats.org/officeDocument/2006/relationships/image" Target="../media/image19.png"/></Relationships>
</file>

<file path=ppt/slides/_rels/slide13.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hyperlink" Target="http://psp3.ipb.ac.id/jurnal/index.php/artikel/article/view/23" TargetMode="Externa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3.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hyperlink" Target="http://www.aip.com.au/pricing/crude.htm" TargetMode="External"/><Relationship Id="rId2" Type="http://schemas.openxmlformats.org/officeDocument/2006/relationships/image" Target="../media/image3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hyperlink" Target="http://www.aip.com.au/pricing/crude.htm" TargetMode="External"/><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41.gif"/><Relationship Id="rId2" Type="http://schemas.openxmlformats.org/officeDocument/2006/relationships/image" Target="../media/image40.gif"/><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4"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066153" y="149272"/>
            <a:ext cx="944248" cy="12985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itle 3"/>
          <p:cNvSpPr>
            <a:spLocks noGrp="1"/>
          </p:cNvSpPr>
          <p:nvPr>
            <p:ph type="title"/>
          </p:nvPr>
        </p:nvSpPr>
        <p:spPr>
          <a:xfrm>
            <a:off x="0" y="2438400"/>
            <a:ext cx="7215173" cy="1143000"/>
          </a:xfrm>
        </p:spPr>
        <p:txBody>
          <a:bodyPr>
            <a:noAutofit/>
          </a:bodyPr>
          <a:lstStyle/>
          <a:p>
            <a:pPr algn="r"/>
            <a:r>
              <a:rPr lang="en-US" dirty="0" smtClean="0">
                <a:solidFill>
                  <a:srgbClr val="FF0000"/>
                </a:solidFill>
              </a:rPr>
              <a:t>Co-benefit </a:t>
            </a:r>
            <a:br>
              <a:rPr lang="en-US" dirty="0" smtClean="0">
                <a:solidFill>
                  <a:srgbClr val="FF0000"/>
                </a:solidFill>
              </a:rPr>
            </a:br>
            <a:r>
              <a:rPr lang="en-US" dirty="0" smtClean="0">
                <a:solidFill>
                  <a:srgbClr val="FF0000"/>
                </a:solidFill>
              </a:rPr>
              <a:t>Advance Auto-Technology: </a:t>
            </a:r>
            <a:br>
              <a:rPr lang="en-US" dirty="0" smtClean="0">
                <a:solidFill>
                  <a:srgbClr val="FF0000"/>
                </a:solidFill>
              </a:rPr>
            </a:br>
            <a:r>
              <a:rPr lang="en-US" sz="2800" dirty="0" err="1" smtClean="0">
                <a:solidFill>
                  <a:srgbClr val="7030A0"/>
                </a:solidFill>
              </a:rPr>
              <a:t>Daya</a:t>
            </a:r>
            <a:r>
              <a:rPr lang="en-US" sz="2800" dirty="0" smtClean="0">
                <a:solidFill>
                  <a:srgbClr val="7030A0"/>
                </a:solidFill>
              </a:rPr>
              <a:t> </a:t>
            </a:r>
            <a:r>
              <a:rPr lang="en-US" sz="2800" dirty="0" err="1">
                <a:solidFill>
                  <a:srgbClr val="7030A0"/>
                </a:solidFill>
              </a:rPr>
              <a:t>S</a:t>
            </a:r>
            <a:r>
              <a:rPr lang="en-US" sz="2800" dirty="0" err="1" smtClean="0">
                <a:solidFill>
                  <a:srgbClr val="7030A0"/>
                </a:solidFill>
              </a:rPr>
              <a:t>aing</a:t>
            </a:r>
            <a:r>
              <a:rPr lang="en-US" sz="2800" dirty="0" smtClean="0">
                <a:solidFill>
                  <a:srgbClr val="7030A0"/>
                </a:solidFill>
              </a:rPr>
              <a:t> </a:t>
            </a:r>
            <a:r>
              <a:rPr lang="en-US" sz="2800" dirty="0" err="1">
                <a:solidFill>
                  <a:srgbClr val="7030A0"/>
                </a:solidFill>
              </a:rPr>
              <a:t>I</a:t>
            </a:r>
            <a:r>
              <a:rPr lang="en-US" sz="2800" dirty="0" err="1" smtClean="0">
                <a:solidFill>
                  <a:srgbClr val="7030A0"/>
                </a:solidFill>
              </a:rPr>
              <a:t>ndustri</a:t>
            </a:r>
            <a:r>
              <a:rPr lang="en-US" sz="2800" dirty="0" smtClean="0">
                <a:solidFill>
                  <a:srgbClr val="7030A0"/>
                </a:solidFill>
              </a:rPr>
              <a:t> </a:t>
            </a:r>
            <a:r>
              <a:rPr lang="en-US" sz="2800" dirty="0" err="1" smtClean="0">
                <a:solidFill>
                  <a:srgbClr val="7030A0"/>
                </a:solidFill>
              </a:rPr>
              <a:t>dan</a:t>
            </a:r>
            <a:r>
              <a:rPr lang="en-US" sz="2800" dirty="0" smtClean="0">
                <a:solidFill>
                  <a:srgbClr val="7030A0"/>
                </a:solidFill>
              </a:rPr>
              <a:t> </a:t>
            </a:r>
            <a:r>
              <a:rPr lang="en-US" sz="2800" dirty="0" err="1" smtClean="0">
                <a:solidFill>
                  <a:srgbClr val="7030A0"/>
                </a:solidFill>
              </a:rPr>
              <a:t>Penurunan</a:t>
            </a:r>
            <a:r>
              <a:rPr lang="en-US" sz="2800" dirty="0" smtClean="0">
                <a:solidFill>
                  <a:srgbClr val="7030A0"/>
                </a:solidFill>
              </a:rPr>
              <a:t> </a:t>
            </a:r>
            <a:r>
              <a:rPr lang="en-US" sz="2800" dirty="0" err="1" smtClean="0">
                <a:solidFill>
                  <a:srgbClr val="7030A0"/>
                </a:solidFill>
              </a:rPr>
              <a:t>Emisi</a:t>
            </a:r>
            <a:r>
              <a:rPr lang="en-US" sz="2800" dirty="0" smtClean="0">
                <a:solidFill>
                  <a:srgbClr val="7030A0"/>
                </a:solidFill>
              </a:rPr>
              <a:t> </a:t>
            </a:r>
            <a:r>
              <a:rPr lang="en-US" sz="2800" dirty="0" smtClean="0">
                <a:solidFill>
                  <a:srgbClr val="7030A0"/>
                </a:solidFill>
              </a:rPr>
              <a:t> </a:t>
            </a:r>
            <a:r>
              <a:rPr lang="en-US" sz="2800" dirty="0">
                <a:solidFill>
                  <a:srgbClr val="7030A0"/>
                </a:solidFill>
                <a:latin typeface="Copperplate Gothic Light" panose="020E0507020206020404" pitchFamily="34" charset="0"/>
              </a:rPr>
              <a:t/>
            </a:r>
            <a:br>
              <a:rPr lang="en-US" sz="2800" dirty="0">
                <a:solidFill>
                  <a:srgbClr val="7030A0"/>
                </a:solidFill>
                <a:latin typeface="Copperplate Gothic Light" panose="020E0507020206020404" pitchFamily="34" charset="0"/>
              </a:rPr>
            </a:br>
            <a:endParaRPr lang="en-US" sz="2800" b="1" dirty="0">
              <a:solidFill>
                <a:srgbClr val="7030A0"/>
              </a:solidFill>
            </a:endParaRPr>
          </a:p>
        </p:txBody>
      </p:sp>
      <p:sp>
        <p:nvSpPr>
          <p:cNvPr id="6" name="Content Placeholder 5"/>
          <p:cNvSpPr>
            <a:spLocks noGrp="1"/>
          </p:cNvSpPr>
          <p:nvPr>
            <p:ph sz="half" idx="2"/>
          </p:nvPr>
        </p:nvSpPr>
        <p:spPr>
          <a:xfrm>
            <a:off x="63964" y="4191000"/>
            <a:ext cx="6997236" cy="2133600"/>
          </a:xfrm>
        </p:spPr>
        <p:txBody>
          <a:bodyPr>
            <a:noAutofit/>
          </a:bodyPr>
          <a:lstStyle/>
          <a:p>
            <a:pPr marL="0" indent="0" algn="r">
              <a:buNone/>
            </a:pPr>
            <a:r>
              <a:rPr lang="en-US" sz="1400" dirty="0" smtClean="0">
                <a:solidFill>
                  <a:srgbClr val="002060"/>
                </a:solidFill>
                <a:latin typeface="+mj-lt"/>
              </a:rPr>
              <a:t>Public Discussion “</a:t>
            </a:r>
            <a:r>
              <a:rPr lang="en-US" sz="1400" dirty="0" err="1" smtClean="0">
                <a:solidFill>
                  <a:srgbClr val="002060"/>
                </a:solidFill>
                <a:latin typeface="+mj-lt"/>
              </a:rPr>
              <a:t>Tantangan</a:t>
            </a:r>
            <a:r>
              <a:rPr lang="en-US" sz="1400" dirty="0" smtClean="0">
                <a:solidFill>
                  <a:srgbClr val="002060"/>
                </a:solidFill>
                <a:latin typeface="+mj-lt"/>
              </a:rPr>
              <a:t> </a:t>
            </a:r>
            <a:r>
              <a:rPr lang="en-US" sz="1400" dirty="0" err="1" smtClean="0">
                <a:solidFill>
                  <a:srgbClr val="002060"/>
                </a:solidFill>
                <a:latin typeface="+mj-lt"/>
              </a:rPr>
              <a:t>Menuju</a:t>
            </a:r>
            <a:r>
              <a:rPr lang="en-US" sz="1400" dirty="0" smtClean="0">
                <a:solidFill>
                  <a:srgbClr val="002060"/>
                </a:solidFill>
                <a:latin typeface="+mj-lt"/>
              </a:rPr>
              <a:t> Standard Euro 6 - FORWOT</a:t>
            </a:r>
            <a:endParaRPr lang="en-US" sz="1400" dirty="0" smtClean="0">
              <a:solidFill>
                <a:srgbClr val="002060"/>
              </a:solidFill>
              <a:latin typeface="+mj-lt"/>
            </a:endParaRPr>
          </a:p>
          <a:p>
            <a:pPr marL="0" indent="0" algn="r">
              <a:buNone/>
            </a:pPr>
            <a:r>
              <a:rPr lang="en-US" sz="1400" dirty="0" smtClean="0">
                <a:solidFill>
                  <a:srgbClr val="002060"/>
                </a:solidFill>
                <a:latin typeface="+mj-lt"/>
              </a:rPr>
              <a:t>Jakarta, 27 </a:t>
            </a:r>
            <a:r>
              <a:rPr lang="en-US" sz="1400" dirty="0" err="1" smtClean="0">
                <a:solidFill>
                  <a:srgbClr val="002060"/>
                </a:solidFill>
                <a:latin typeface="+mj-lt"/>
              </a:rPr>
              <a:t>Juli</a:t>
            </a:r>
            <a:r>
              <a:rPr lang="en-US" sz="1400" dirty="0" smtClean="0">
                <a:solidFill>
                  <a:srgbClr val="002060"/>
                </a:solidFill>
                <a:latin typeface="+mj-lt"/>
              </a:rPr>
              <a:t> </a:t>
            </a:r>
            <a:r>
              <a:rPr lang="en-US" sz="1400" dirty="0" smtClean="0">
                <a:solidFill>
                  <a:srgbClr val="002060"/>
                </a:solidFill>
                <a:latin typeface="+mj-lt"/>
              </a:rPr>
              <a:t>2016</a:t>
            </a:r>
          </a:p>
          <a:p>
            <a:pPr marL="0" indent="0" algn="r">
              <a:buNone/>
            </a:pPr>
            <a:endParaRPr lang="en-US" sz="1600" b="1" i="1" dirty="0" smtClean="0">
              <a:solidFill>
                <a:srgbClr val="002060"/>
              </a:solidFill>
              <a:latin typeface="+mj-lt"/>
            </a:endParaRPr>
          </a:p>
        </p:txBody>
      </p:sp>
      <p:pic>
        <p:nvPicPr>
          <p:cNvPr id="512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215173" y="8965"/>
            <a:ext cx="1899761" cy="68580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11" name="Straight Connector 10"/>
          <p:cNvCxnSpPr/>
          <p:nvPr/>
        </p:nvCxnSpPr>
        <p:spPr>
          <a:xfrm>
            <a:off x="2015520" y="5486400"/>
            <a:ext cx="4939836" cy="0"/>
          </a:xfrm>
          <a:prstGeom prst="line">
            <a:avLst/>
          </a:prstGeom>
          <a:ln w="762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2" name="Straight Connector 11"/>
          <p:cNvCxnSpPr/>
          <p:nvPr/>
        </p:nvCxnSpPr>
        <p:spPr>
          <a:xfrm>
            <a:off x="5263918" y="1600200"/>
            <a:ext cx="1746482" cy="0"/>
          </a:xfrm>
          <a:prstGeom prst="line">
            <a:avLst/>
          </a:prstGeom>
          <a:ln w="762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3733800" y="4038600"/>
            <a:ext cx="3200400" cy="0"/>
          </a:xfrm>
          <a:prstGeom prst="line">
            <a:avLst/>
          </a:prstGeom>
          <a:ln w="76200">
            <a:solidFill>
              <a:schemeClr val="accent4">
                <a:lumMod val="60000"/>
                <a:lumOff val="40000"/>
              </a:schemeClr>
            </a:solidFill>
          </a:ln>
        </p:spPr>
        <p:style>
          <a:lnRef idx="1">
            <a:schemeClr val="accent1"/>
          </a:lnRef>
          <a:fillRef idx="0">
            <a:schemeClr val="accent1"/>
          </a:fillRef>
          <a:effectRef idx="0">
            <a:schemeClr val="accent1"/>
          </a:effectRef>
          <a:fontRef idx="minor">
            <a:schemeClr val="tx1"/>
          </a:fontRef>
        </p:style>
      </p:cxnSp>
      <p:sp>
        <p:nvSpPr>
          <p:cNvPr id="10" name="Subtitle 2"/>
          <p:cNvSpPr txBox="1">
            <a:spLocks/>
          </p:cNvSpPr>
          <p:nvPr/>
        </p:nvSpPr>
        <p:spPr>
          <a:xfrm>
            <a:off x="2438400" y="5562600"/>
            <a:ext cx="4648200" cy="762000"/>
          </a:xfrm>
          <a:prstGeom prst="rect">
            <a:avLst/>
          </a:prstGeom>
        </p:spPr>
        <p:txBody>
          <a:bodyPr vert="horz" lIns="91440" tIns="45720" rIns="91440" bIns="45720" rtlCol="0">
            <a:noAutofit/>
          </a:bodyPr>
          <a:lstStyle>
            <a:lvl1pPr marL="342900" indent="-34290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1800" kern="1200">
                <a:solidFill>
                  <a:schemeClr val="tx1"/>
                </a:solidFill>
                <a:latin typeface="+mn-lt"/>
                <a:ea typeface="+mn-ea"/>
                <a:cs typeface="+mn-cs"/>
              </a:defRPr>
            </a:lvl9pPr>
          </a:lstStyle>
          <a:p>
            <a:pPr algn="r"/>
            <a:r>
              <a:rPr lang="en-US" sz="1400" b="1" dirty="0" smtClean="0"/>
              <a:t>Ahmad </a:t>
            </a:r>
            <a:r>
              <a:rPr lang="en-US" sz="1400" b="1" dirty="0" err="1" smtClean="0"/>
              <a:t>Safrudin</a:t>
            </a:r>
            <a:endParaRPr lang="en-US" sz="1400" b="1" dirty="0" smtClean="0"/>
          </a:p>
          <a:p>
            <a:pPr algn="r"/>
            <a:r>
              <a:rPr lang="en-US" sz="1000" dirty="0" smtClean="0"/>
              <a:t>KPBB, 12th Floor </a:t>
            </a:r>
            <a:r>
              <a:rPr lang="en-US" sz="1000" dirty="0" err="1" smtClean="0"/>
              <a:t>Sarinah</a:t>
            </a:r>
            <a:r>
              <a:rPr lang="en-US" sz="1000" dirty="0" smtClean="0"/>
              <a:t> Building, </a:t>
            </a:r>
            <a:r>
              <a:rPr lang="en-US" sz="1000" dirty="0" err="1" smtClean="0"/>
              <a:t>Jalan</a:t>
            </a:r>
            <a:r>
              <a:rPr lang="en-US" sz="1000" dirty="0" smtClean="0"/>
              <a:t> MH </a:t>
            </a:r>
            <a:r>
              <a:rPr lang="en-US" sz="1000" dirty="0" err="1" smtClean="0"/>
              <a:t>Thamrin</a:t>
            </a:r>
            <a:r>
              <a:rPr lang="en-US" sz="1000" dirty="0" smtClean="0"/>
              <a:t> #11  Jakarta  10350  INDONESIA</a:t>
            </a:r>
            <a:br>
              <a:rPr lang="en-US" sz="1000" dirty="0" smtClean="0"/>
            </a:br>
            <a:r>
              <a:rPr lang="en-US" sz="1000" dirty="0" err="1" smtClean="0"/>
              <a:t>ph</a:t>
            </a:r>
            <a:r>
              <a:rPr lang="en-US" sz="1000" dirty="0" smtClean="0"/>
              <a:t> +6221 31906807 f +6221 3153401  mobile +62816897959</a:t>
            </a:r>
            <a:br>
              <a:rPr lang="en-US" sz="1000" dirty="0" smtClean="0"/>
            </a:br>
            <a:r>
              <a:rPr lang="en-US" sz="1000" dirty="0" smtClean="0"/>
              <a:t>Skype </a:t>
            </a:r>
            <a:r>
              <a:rPr lang="en-US" sz="1000" dirty="0" err="1" smtClean="0"/>
              <a:t>a_safrudin</a:t>
            </a:r>
            <a:r>
              <a:rPr lang="en-US" sz="1000" dirty="0" smtClean="0"/>
              <a:t>; email:  </a:t>
            </a:r>
            <a:r>
              <a:rPr lang="en-US" sz="1000" dirty="0" smtClean="0">
                <a:hlinkClick r:id="rId4"/>
              </a:rPr>
              <a:t>puput@kpbb.org</a:t>
            </a:r>
            <a:r>
              <a:rPr lang="en-US" sz="1000" dirty="0" smtClean="0"/>
              <a:t>; ahmadsafrudin.blogspot.com; </a:t>
            </a:r>
            <a:r>
              <a:rPr lang="en-US" sz="1000" dirty="0" smtClean="0">
                <a:hlinkClick r:id="rId5"/>
              </a:rPr>
              <a:t>www.kpbb.org</a:t>
            </a:r>
            <a:endParaRPr lang="en-US" sz="1000" dirty="0" smtClean="0"/>
          </a:p>
          <a:p>
            <a:pPr algn="r"/>
            <a:r>
              <a:rPr lang="en-US" sz="1000" dirty="0" smtClean="0"/>
              <a:t> </a:t>
            </a:r>
          </a:p>
          <a:p>
            <a:pPr algn="r"/>
            <a:endParaRPr lang="id-ID" sz="1000" dirty="0">
              <a:solidFill>
                <a:schemeClr val="accent4">
                  <a:lumMod val="50000"/>
                </a:schemeClr>
              </a:solidFill>
              <a:latin typeface="Arial" pitchFamily="34" charset="0"/>
              <a:cs typeface="Arial" pitchFamily="34" charset="0"/>
            </a:endParaRPr>
          </a:p>
        </p:txBody>
      </p:sp>
    </p:spTree>
    <p:extLst>
      <p:ext uri="{BB962C8B-B14F-4D97-AF65-F5344CB8AC3E}">
        <p14:creationId xmlns:p14="http://schemas.microsoft.com/office/powerpoint/2010/main" val="363373454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Outline</a:t>
            </a:r>
            <a:endParaRPr lang="en-US" dirty="0"/>
          </a:p>
        </p:txBody>
      </p:sp>
      <p:sp>
        <p:nvSpPr>
          <p:cNvPr id="3" name="Content Placeholder 2"/>
          <p:cNvSpPr>
            <a:spLocks noGrp="1"/>
          </p:cNvSpPr>
          <p:nvPr>
            <p:ph idx="1"/>
          </p:nvPr>
        </p:nvSpPr>
        <p:spPr/>
        <p:txBody>
          <a:bodyPr>
            <a:normAutofit fontScale="70000" lnSpcReduction="20000"/>
          </a:bodyPr>
          <a:lstStyle/>
          <a:p>
            <a:r>
              <a:rPr lang="en-US" dirty="0" err="1" smtClean="0"/>
              <a:t>Latar</a:t>
            </a:r>
            <a:r>
              <a:rPr lang="en-US" dirty="0" smtClean="0"/>
              <a:t> </a:t>
            </a:r>
            <a:r>
              <a:rPr lang="en-US" dirty="0" err="1" smtClean="0"/>
              <a:t>belakang</a:t>
            </a:r>
            <a:r>
              <a:rPr lang="en-US" dirty="0" smtClean="0"/>
              <a:t>:</a:t>
            </a:r>
          </a:p>
          <a:p>
            <a:pPr lvl="1"/>
            <a:r>
              <a:rPr lang="en-US" dirty="0" err="1" smtClean="0"/>
              <a:t>Pencemaran</a:t>
            </a:r>
            <a:r>
              <a:rPr lang="en-US" dirty="0" smtClean="0"/>
              <a:t> </a:t>
            </a:r>
            <a:r>
              <a:rPr lang="en-US" dirty="0" err="1" smtClean="0"/>
              <a:t>udara</a:t>
            </a:r>
            <a:endParaRPr lang="en-US" dirty="0" smtClean="0"/>
          </a:p>
          <a:p>
            <a:pPr lvl="1"/>
            <a:r>
              <a:rPr lang="en-US" dirty="0" err="1" smtClean="0"/>
              <a:t>Adopsi</a:t>
            </a:r>
            <a:r>
              <a:rPr lang="en-US" dirty="0" smtClean="0"/>
              <a:t> Low Emission Vehicle:</a:t>
            </a:r>
          </a:p>
          <a:p>
            <a:pPr lvl="2"/>
            <a:r>
              <a:rPr lang="en-US" dirty="0" err="1" smtClean="0"/>
              <a:t>Pengendalian</a:t>
            </a:r>
            <a:r>
              <a:rPr lang="en-US" dirty="0" smtClean="0"/>
              <a:t> </a:t>
            </a:r>
            <a:r>
              <a:rPr lang="en-US" dirty="0" err="1" smtClean="0"/>
              <a:t>Pencemaran</a:t>
            </a:r>
            <a:r>
              <a:rPr lang="en-US" dirty="0" smtClean="0"/>
              <a:t> </a:t>
            </a:r>
            <a:r>
              <a:rPr lang="en-US" dirty="0" err="1" smtClean="0"/>
              <a:t>Udara</a:t>
            </a:r>
            <a:endParaRPr lang="en-US" dirty="0" smtClean="0"/>
          </a:p>
          <a:p>
            <a:pPr lvl="2"/>
            <a:r>
              <a:rPr lang="en-US" dirty="0" err="1" smtClean="0"/>
              <a:t>Daya</a:t>
            </a:r>
            <a:r>
              <a:rPr lang="en-US" dirty="0" smtClean="0"/>
              <a:t> </a:t>
            </a:r>
            <a:r>
              <a:rPr lang="en-US" dirty="0" err="1"/>
              <a:t>S</a:t>
            </a:r>
            <a:r>
              <a:rPr lang="en-US" dirty="0" err="1" smtClean="0"/>
              <a:t>aing</a:t>
            </a:r>
            <a:r>
              <a:rPr lang="en-US" dirty="0" smtClean="0"/>
              <a:t> (competitive advantage) Auto Industry </a:t>
            </a:r>
            <a:r>
              <a:rPr lang="en-US" dirty="0" err="1" smtClean="0"/>
              <a:t>dan</a:t>
            </a:r>
            <a:r>
              <a:rPr lang="en-US" dirty="0" smtClean="0"/>
              <a:t> Oil </a:t>
            </a:r>
            <a:r>
              <a:rPr lang="en-US" dirty="0" err="1" smtClean="0"/>
              <a:t>Industri</a:t>
            </a:r>
            <a:r>
              <a:rPr lang="en-US" dirty="0" smtClean="0"/>
              <a:t> </a:t>
            </a:r>
            <a:r>
              <a:rPr lang="en-US" dirty="0" err="1" smtClean="0"/>
              <a:t>nasional</a:t>
            </a:r>
            <a:endParaRPr lang="en-US" dirty="0" smtClean="0"/>
          </a:p>
          <a:p>
            <a:pPr lvl="2"/>
            <a:r>
              <a:rPr lang="en-US" dirty="0" smtClean="0"/>
              <a:t>CBA and CEA Low Emission Vehicle Standard (Euro 4)</a:t>
            </a:r>
          </a:p>
          <a:p>
            <a:r>
              <a:rPr lang="en-US" dirty="0" err="1" smtClean="0"/>
              <a:t>Kualitas</a:t>
            </a:r>
            <a:r>
              <a:rPr lang="en-US" dirty="0" smtClean="0"/>
              <a:t> BBM, </a:t>
            </a:r>
            <a:r>
              <a:rPr lang="en-US" dirty="0" err="1" smtClean="0"/>
              <a:t>Prasyarat</a:t>
            </a:r>
            <a:r>
              <a:rPr lang="en-US" dirty="0" smtClean="0"/>
              <a:t> </a:t>
            </a:r>
            <a:r>
              <a:rPr lang="en-US" dirty="0" err="1" smtClean="0"/>
              <a:t>Adopsi</a:t>
            </a:r>
            <a:r>
              <a:rPr lang="en-US" dirty="0" smtClean="0"/>
              <a:t> Low Emission Vehicle Standard</a:t>
            </a:r>
          </a:p>
          <a:p>
            <a:r>
              <a:rPr lang="en-US" dirty="0" smtClean="0"/>
              <a:t>Benchmark existing and roadmap fuel quality/pricing di negara2 </a:t>
            </a:r>
            <a:r>
              <a:rPr lang="en-US" dirty="0" err="1" smtClean="0"/>
              <a:t>tetangga</a:t>
            </a:r>
            <a:r>
              <a:rPr lang="en-US" dirty="0" smtClean="0"/>
              <a:t>:</a:t>
            </a:r>
          </a:p>
          <a:p>
            <a:pPr lvl="1"/>
            <a:r>
              <a:rPr lang="en-US" dirty="0" smtClean="0"/>
              <a:t>Malaysia</a:t>
            </a:r>
          </a:p>
          <a:p>
            <a:pPr lvl="1"/>
            <a:r>
              <a:rPr lang="en-US" dirty="0" smtClean="0"/>
              <a:t>Australia</a:t>
            </a:r>
          </a:p>
          <a:p>
            <a:r>
              <a:rPr lang="en-US" dirty="0" err="1" smtClean="0"/>
              <a:t>Ringkasan</a:t>
            </a:r>
            <a:endParaRPr lang="en-US" dirty="0" smtClean="0"/>
          </a:p>
        </p:txBody>
      </p:sp>
    </p:spTree>
    <p:extLst>
      <p:ext uri="{BB962C8B-B14F-4D97-AF65-F5344CB8AC3E}">
        <p14:creationId xmlns:p14="http://schemas.microsoft.com/office/powerpoint/2010/main" val="213618908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err="1" smtClean="0"/>
              <a:t>Pencemaran</a:t>
            </a:r>
            <a:r>
              <a:rPr lang="en-US" dirty="0" smtClean="0"/>
              <a:t> </a:t>
            </a:r>
            <a:r>
              <a:rPr lang="en-US" dirty="0" err="1" smtClean="0"/>
              <a:t>Udara</a:t>
            </a:r>
            <a:endParaRPr lang="en-US" dirty="0"/>
          </a:p>
        </p:txBody>
      </p:sp>
      <p:sp>
        <p:nvSpPr>
          <p:cNvPr id="3" name="Content Placeholder 2"/>
          <p:cNvSpPr>
            <a:spLocks noGrp="1"/>
          </p:cNvSpPr>
          <p:nvPr>
            <p:ph idx="1"/>
          </p:nvPr>
        </p:nvSpPr>
        <p:spPr>
          <a:xfrm>
            <a:off x="457200" y="914400"/>
            <a:ext cx="8229600" cy="5029200"/>
          </a:xfrm>
        </p:spPr>
        <p:txBody>
          <a:bodyPr>
            <a:noAutofit/>
          </a:bodyPr>
          <a:lstStyle/>
          <a:p>
            <a:pPr>
              <a:spcBef>
                <a:spcPts val="0"/>
              </a:spcBef>
            </a:pPr>
            <a:r>
              <a:rPr lang="en-PH" sz="1600" dirty="0" err="1"/>
              <a:t>Pencemaran</a:t>
            </a:r>
            <a:r>
              <a:rPr lang="en-PH" sz="1600" dirty="0"/>
              <a:t> </a:t>
            </a:r>
            <a:r>
              <a:rPr lang="en-PH" sz="1600" dirty="0" err="1"/>
              <a:t>udara</a:t>
            </a:r>
            <a:r>
              <a:rPr lang="en-PH" sz="1600" dirty="0"/>
              <a:t> </a:t>
            </a:r>
            <a:r>
              <a:rPr lang="en-PH" sz="1600" dirty="0" err="1"/>
              <a:t>telah</a:t>
            </a:r>
            <a:r>
              <a:rPr lang="en-PH" sz="1600" dirty="0"/>
              <a:t> </a:t>
            </a:r>
            <a:r>
              <a:rPr lang="en-PH" sz="1600" dirty="0" err="1"/>
              <a:t>menjadi</a:t>
            </a:r>
            <a:r>
              <a:rPr lang="en-PH" sz="1600" dirty="0"/>
              <a:t> </a:t>
            </a:r>
            <a:r>
              <a:rPr lang="en-PH" sz="1600" dirty="0" err="1"/>
              <a:t>ancaman</a:t>
            </a:r>
            <a:r>
              <a:rPr lang="en-PH" sz="1600" dirty="0"/>
              <a:t> </a:t>
            </a:r>
            <a:r>
              <a:rPr lang="en-PH" sz="1600" dirty="0" err="1"/>
              <a:t>serius</a:t>
            </a:r>
            <a:r>
              <a:rPr lang="en-PH" sz="1600" dirty="0"/>
              <a:t> </a:t>
            </a:r>
            <a:r>
              <a:rPr lang="en-PH" sz="1600" dirty="0" err="1"/>
              <a:t>bagi</a:t>
            </a:r>
            <a:r>
              <a:rPr lang="en-PH" sz="1600" dirty="0"/>
              <a:t> </a:t>
            </a:r>
            <a:r>
              <a:rPr lang="en-PH" sz="1600" dirty="0" err="1"/>
              <a:t>masyarakat</a:t>
            </a:r>
            <a:r>
              <a:rPr lang="en-PH" sz="1600" dirty="0"/>
              <a:t> </a:t>
            </a:r>
            <a:r>
              <a:rPr lang="en-PH" sz="1600" dirty="0" err="1"/>
              <a:t>terutama</a:t>
            </a:r>
            <a:r>
              <a:rPr lang="en-PH" sz="1600" dirty="0"/>
              <a:t> </a:t>
            </a:r>
            <a:r>
              <a:rPr lang="en-PH" sz="1600" dirty="0" err="1"/>
              <a:t>mereka</a:t>
            </a:r>
            <a:r>
              <a:rPr lang="en-PH" sz="1600" dirty="0"/>
              <a:t> yang </a:t>
            </a:r>
            <a:r>
              <a:rPr lang="en-PH" sz="1600" dirty="0" err="1"/>
              <a:t>tinggal</a:t>
            </a:r>
            <a:r>
              <a:rPr lang="en-PH" sz="1600" dirty="0"/>
              <a:t> di </a:t>
            </a:r>
            <a:r>
              <a:rPr lang="en-PH" sz="1600" dirty="0" err="1"/>
              <a:t>kawasan</a:t>
            </a:r>
            <a:r>
              <a:rPr lang="en-PH" sz="1600" dirty="0"/>
              <a:t> </a:t>
            </a:r>
            <a:r>
              <a:rPr lang="en-PH" sz="1600" dirty="0" err="1"/>
              <a:t>perkotaan</a:t>
            </a:r>
            <a:r>
              <a:rPr lang="en-PH" sz="1600" dirty="0"/>
              <a:t> </a:t>
            </a:r>
            <a:r>
              <a:rPr lang="en-PH" sz="1600" dirty="0" err="1"/>
              <a:t>dengan</a:t>
            </a:r>
            <a:r>
              <a:rPr lang="en-PH" sz="1600" dirty="0"/>
              <a:t> </a:t>
            </a:r>
            <a:r>
              <a:rPr lang="en-PH" sz="1600" dirty="0" err="1"/>
              <a:t>kepadatan</a:t>
            </a:r>
            <a:r>
              <a:rPr lang="en-PH" sz="1600" dirty="0"/>
              <a:t> </a:t>
            </a:r>
            <a:r>
              <a:rPr lang="en-PH" sz="1600" dirty="0" err="1"/>
              <a:t>kendaraan</a:t>
            </a:r>
            <a:r>
              <a:rPr lang="en-PH" sz="1600" dirty="0"/>
              <a:t> </a:t>
            </a:r>
            <a:r>
              <a:rPr lang="en-PH" sz="1600" dirty="0" err="1"/>
              <a:t>bermotor</a:t>
            </a:r>
            <a:r>
              <a:rPr lang="en-PH" sz="1600" dirty="0"/>
              <a:t> yang </a:t>
            </a:r>
            <a:r>
              <a:rPr lang="en-PH" sz="1600" dirty="0" err="1"/>
              <a:t>tinggi</a:t>
            </a:r>
            <a:r>
              <a:rPr lang="en-PH" sz="1600" dirty="0"/>
              <a:t>.  </a:t>
            </a:r>
            <a:endParaRPr lang="en-PH" sz="1600" dirty="0" smtClean="0"/>
          </a:p>
          <a:p>
            <a:pPr marL="342900" lvl="1" indent="-342900">
              <a:spcBef>
                <a:spcPts val="0"/>
              </a:spcBef>
              <a:buFont typeface="Arial" panose="020B0604020202020204" pitchFamily="34" charset="0"/>
              <a:buChar char="•"/>
            </a:pPr>
            <a:r>
              <a:rPr lang="en-PH" sz="1600" dirty="0" smtClean="0"/>
              <a:t>WHO </a:t>
            </a:r>
            <a:r>
              <a:rPr lang="en-PH" sz="1600" dirty="0" err="1"/>
              <a:t>me</a:t>
            </a:r>
            <a:r>
              <a:rPr lang="en-PH" sz="1600" i="1" dirty="0" err="1"/>
              <a:t>release</a:t>
            </a:r>
            <a:r>
              <a:rPr lang="en-PH" sz="1600" dirty="0"/>
              <a:t> </a:t>
            </a:r>
            <a:r>
              <a:rPr lang="en-PH" sz="1600" dirty="0" err="1"/>
              <a:t>laporan</a:t>
            </a:r>
            <a:r>
              <a:rPr lang="en-PH" sz="1600" dirty="0"/>
              <a:t> </a:t>
            </a:r>
            <a:r>
              <a:rPr lang="en-PH" sz="1600" dirty="0" err="1"/>
              <a:t>terbaru</a:t>
            </a:r>
            <a:r>
              <a:rPr lang="en-PH" sz="1600" dirty="0"/>
              <a:t> </a:t>
            </a:r>
            <a:r>
              <a:rPr lang="en-PH" sz="1600" dirty="0" err="1"/>
              <a:t>bahwa</a:t>
            </a:r>
            <a:r>
              <a:rPr lang="en-PH" sz="1600" dirty="0"/>
              <a:t> </a:t>
            </a:r>
            <a:r>
              <a:rPr lang="en-PH" sz="1600" dirty="0" err="1" smtClean="0"/>
              <a:t>pada</a:t>
            </a:r>
            <a:r>
              <a:rPr lang="en-PH" sz="1600" dirty="0" smtClean="0"/>
              <a:t> 2012 (Ref: News </a:t>
            </a:r>
            <a:r>
              <a:rPr lang="en-PH" sz="1600" dirty="0"/>
              <a:t>release WHO/06, 25 March </a:t>
            </a:r>
            <a:r>
              <a:rPr lang="en-PH" sz="1600" dirty="0" smtClean="0"/>
              <a:t>2014)</a:t>
            </a:r>
            <a:r>
              <a:rPr lang="en-US" sz="1600" dirty="0" smtClean="0"/>
              <a:t>:</a:t>
            </a:r>
            <a:endParaRPr lang="en-PH" sz="1600" dirty="0" smtClean="0"/>
          </a:p>
          <a:p>
            <a:pPr lvl="1">
              <a:spcBef>
                <a:spcPts val="0"/>
              </a:spcBef>
            </a:pPr>
            <a:r>
              <a:rPr lang="en-PH" sz="1600" dirty="0" err="1" smtClean="0"/>
              <a:t>Seperdelapan</a:t>
            </a:r>
            <a:r>
              <a:rPr lang="en-PH" sz="1600" dirty="0" smtClean="0"/>
              <a:t> </a:t>
            </a:r>
            <a:r>
              <a:rPr lang="en-PH" sz="1600" dirty="0" err="1"/>
              <a:t>kematian</a:t>
            </a:r>
            <a:r>
              <a:rPr lang="en-PH" sz="1600" dirty="0"/>
              <a:t> </a:t>
            </a:r>
            <a:r>
              <a:rPr lang="en-PH" sz="1600" dirty="0" err="1"/>
              <a:t>umat</a:t>
            </a:r>
            <a:r>
              <a:rPr lang="en-PH" sz="1600" dirty="0"/>
              <a:t> </a:t>
            </a:r>
            <a:r>
              <a:rPr lang="en-PH" sz="1600" dirty="0" err="1"/>
              <a:t>manusia</a:t>
            </a:r>
            <a:r>
              <a:rPr lang="en-PH" sz="1600" dirty="0"/>
              <a:t> di </a:t>
            </a:r>
            <a:r>
              <a:rPr lang="en-PH" sz="1600" dirty="0" err="1"/>
              <a:t>seluruh</a:t>
            </a:r>
            <a:r>
              <a:rPr lang="en-PH" sz="1600" dirty="0"/>
              <a:t> </a:t>
            </a:r>
            <a:r>
              <a:rPr lang="en-PH" sz="1600" dirty="0" err="1"/>
              <a:t>dunia</a:t>
            </a:r>
            <a:r>
              <a:rPr lang="en-PH" sz="1600" dirty="0"/>
              <a:t> </a:t>
            </a:r>
            <a:r>
              <a:rPr lang="en-PH" sz="1600" dirty="0" smtClean="0"/>
              <a:t>(</a:t>
            </a:r>
            <a:r>
              <a:rPr lang="en-PH" sz="1600" dirty="0" err="1" smtClean="0"/>
              <a:t>atau</a:t>
            </a:r>
            <a:r>
              <a:rPr lang="en-PH" sz="1600" dirty="0" smtClean="0"/>
              <a:t> </a:t>
            </a:r>
            <a:r>
              <a:rPr lang="en-PH" sz="1600" dirty="0" err="1"/>
              <a:t>sekitar</a:t>
            </a:r>
            <a:r>
              <a:rPr lang="en-PH" sz="1600" dirty="0"/>
              <a:t> 7 </a:t>
            </a:r>
            <a:r>
              <a:rPr lang="en-PH" sz="1600" dirty="0" err="1"/>
              <a:t>juta</a:t>
            </a:r>
            <a:r>
              <a:rPr lang="en-PH" sz="1600" dirty="0"/>
              <a:t> </a:t>
            </a:r>
            <a:r>
              <a:rPr lang="en-PH" sz="1600" dirty="0" err="1"/>
              <a:t>jiwa</a:t>
            </a:r>
            <a:r>
              <a:rPr lang="en-PH" sz="1600" dirty="0"/>
              <a:t> per </a:t>
            </a:r>
            <a:r>
              <a:rPr lang="en-PH" sz="1600" dirty="0" err="1" smtClean="0"/>
              <a:t>tahun</a:t>
            </a:r>
            <a:r>
              <a:rPr lang="en-PH" sz="1600" dirty="0" smtClean="0"/>
              <a:t>) </a:t>
            </a:r>
            <a:r>
              <a:rPr lang="en-PH" sz="1600" dirty="0" err="1"/>
              <a:t>akibat</a:t>
            </a:r>
            <a:r>
              <a:rPr lang="en-PH" sz="1600" dirty="0"/>
              <a:t> </a:t>
            </a:r>
            <a:r>
              <a:rPr lang="en-PH" sz="1600" dirty="0" err="1"/>
              <a:t>terpapar</a:t>
            </a:r>
            <a:r>
              <a:rPr lang="en-PH" sz="1600" dirty="0"/>
              <a:t> </a:t>
            </a:r>
            <a:r>
              <a:rPr lang="en-PH" sz="1600" dirty="0" err="1"/>
              <a:t>pencemaran</a:t>
            </a:r>
            <a:r>
              <a:rPr lang="en-PH" sz="1600" dirty="0"/>
              <a:t> </a:t>
            </a:r>
            <a:r>
              <a:rPr lang="en-PH" sz="1600" dirty="0" err="1"/>
              <a:t>udara</a:t>
            </a:r>
            <a:r>
              <a:rPr lang="en-PH" sz="1600" dirty="0"/>
              <a:t>.  </a:t>
            </a:r>
            <a:endParaRPr lang="en-PH" sz="1600" dirty="0" smtClean="0"/>
          </a:p>
          <a:p>
            <a:pPr lvl="1">
              <a:spcBef>
                <a:spcPts val="0"/>
              </a:spcBef>
            </a:pPr>
            <a:r>
              <a:rPr lang="en-PH" sz="1600" dirty="0" smtClean="0"/>
              <a:t>Dari </a:t>
            </a:r>
            <a:r>
              <a:rPr lang="en-PH" sz="1600" dirty="0" err="1"/>
              <a:t>jumlah</a:t>
            </a:r>
            <a:r>
              <a:rPr lang="en-PH" sz="1600" dirty="0"/>
              <a:t> </a:t>
            </a:r>
            <a:r>
              <a:rPr lang="en-PH" sz="1600" dirty="0" err="1"/>
              <a:t>itu</a:t>
            </a:r>
            <a:r>
              <a:rPr lang="en-PH" sz="1600" dirty="0"/>
              <a:t>, 60.000 </a:t>
            </a:r>
            <a:r>
              <a:rPr lang="en-PH" sz="1600" dirty="0" err="1"/>
              <a:t>jiwa</a:t>
            </a:r>
            <a:r>
              <a:rPr lang="en-PH" sz="1600" dirty="0"/>
              <a:t> </a:t>
            </a:r>
            <a:r>
              <a:rPr lang="en-PH" sz="1600" dirty="0" err="1"/>
              <a:t>terjadi</a:t>
            </a:r>
            <a:r>
              <a:rPr lang="en-PH" sz="1600" dirty="0"/>
              <a:t> (</a:t>
            </a:r>
            <a:r>
              <a:rPr lang="en-PH" sz="1600" dirty="0" err="1"/>
              <a:t>meninggal</a:t>
            </a:r>
            <a:r>
              <a:rPr lang="en-PH" sz="1600" dirty="0"/>
              <a:t>) di Indonesia. </a:t>
            </a:r>
            <a:endParaRPr lang="en-PH" sz="1600" dirty="0" smtClean="0"/>
          </a:p>
          <a:p>
            <a:pPr>
              <a:spcBef>
                <a:spcPts val="0"/>
              </a:spcBef>
            </a:pPr>
            <a:r>
              <a:rPr lang="en-PH" sz="1600" dirty="0" smtClean="0"/>
              <a:t>Di </a:t>
            </a:r>
            <a:r>
              <a:rPr lang="en-PH" sz="1600" dirty="0"/>
              <a:t>Jakarta </a:t>
            </a:r>
            <a:r>
              <a:rPr lang="en-PH" sz="1600" dirty="0" err="1"/>
              <a:t>sendiri</a:t>
            </a:r>
            <a:r>
              <a:rPr lang="en-PH" sz="1600" dirty="0"/>
              <a:t> 57,8% </a:t>
            </a:r>
            <a:r>
              <a:rPr lang="en-PH" sz="1600" dirty="0" err="1"/>
              <a:t>warganya</a:t>
            </a:r>
            <a:r>
              <a:rPr lang="en-PH" sz="1600" dirty="0"/>
              <a:t> </a:t>
            </a:r>
            <a:r>
              <a:rPr lang="en-PH" sz="1600" dirty="0" err="1"/>
              <a:t>menderita</a:t>
            </a:r>
            <a:r>
              <a:rPr lang="en-PH" sz="1600" dirty="0"/>
              <a:t> </a:t>
            </a:r>
            <a:r>
              <a:rPr lang="en-PH" sz="1600" dirty="0" err="1"/>
              <a:t>sakit</a:t>
            </a:r>
            <a:r>
              <a:rPr lang="en-PH" sz="1600" dirty="0"/>
              <a:t>/</a:t>
            </a:r>
            <a:r>
              <a:rPr lang="en-PH" sz="1600" dirty="0" err="1"/>
              <a:t>penyakit</a:t>
            </a:r>
            <a:r>
              <a:rPr lang="en-PH" sz="1600" dirty="0"/>
              <a:t> </a:t>
            </a:r>
            <a:r>
              <a:rPr lang="en-PH" sz="1600" dirty="0" err="1"/>
              <a:t>akibat</a:t>
            </a:r>
            <a:r>
              <a:rPr lang="en-PH" sz="1600" dirty="0"/>
              <a:t> </a:t>
            </a:r>
            <a:r>
              <a:rPr lang="en-PH" sz="1600" dirty="0" err="1"/>
              <a:t>terpapar</a:t>
            </a:r>
            <a:r>
              <a:rPr lang="en-PH" sz="1600" dirty="0"/>
              <a:t> </a:t>
            </a:r>
            <a:r>
              <a:rPr lang="en-PH" sz="1600" dirty="0" err="1"/>
              <a:t>pencemaran</a:t>
            </a:r>
            <a:r>
              <a:rPr lang="en-PH" sz="1600" dirty="0"/>
              <a:t> </a:t>
            </a:r>
            <a:r>
              <a:rPr lang="en-PH" sz="1600" dirty="0" err="1"/>
              <a:t>udara</a:t>
            </a:r>
            <a:r>
              <a:rPr lang="en-PH" sz="1600" dirty="0"/>
              <a:t> </a:t>
            </a:r>
            <a:r>
              <a:rPr lang="en-PH" sz="1600" dirty="0" smtClean="0"/>
              <a:t>(slide 9), </a:t>
            </a:r>
            <a:r>
              <a:rPr lang="en-PH" sz="1600" dirty="0" err="1"/>
              <a:t>sehingga</a:t>
            </a:r>
            <a:r>
              <a:rPr lang="en-PH" sz="1600" dirty="0"/>
              <a:t> </a:t>
            </a:r>
            <a:r>
              <a:rPr lang="en-PH" sz="1600" dirty="0" err="1"/>
              <a:t>harus</a:t>
            </a:r>
            <a:r>
              <a:rPr lang="en-PH" sz="1600" dirty="0"/>
              <a:t> </a:t>
            </a:r>
            <a:r>
              <a:rPr lang="en-PH" sz="1600" dirty="0" err="1"/>
              <a:t>membayar</a:t>
            </a:r>
            <a:r>
              <a:rPr lang="en-PH" sz="1600" dirty="0"/>
              <a:t> </a:t>
            </a:r>
            <a:r>
              <a:rPr lang="en-PH" sz="1600" dirty="0" err="1"/>
              <a:t>biaya</a:t>
            </a:r>
            <a:r>
              <a:rPr lang="en-PH" sz="1600" dirty="0"/>
              <a:t> </a:t>
            </a:r>
            <a:r>
              <a:rPr lang="en-PH" sz="1600" dirty="0" err="1"/>
              <a:t>berobat</a:t>
            </a:r>
            <a:r>
              <a:rPr lang="en-PH" sz="1600" dirty="0"/>
              <a:t> </a:t>
            </a:r>
            <a:r>
              <a:rPr lang="en-PH" sz="1600" dirty="0" err="1"/>
              <a:t>mencapai</a:t>
            </a:r>
            <a:r>
              <a:rPr lang="en-PH" sz="1600" dirty="0"/>
              <a:t> </a:t>
            </a:r>
            <a:r>
              <a:rPr lang="en-PH" sz="1600" dirty="0" err="1"/>
              <a:t>Rp</a:t>
            </a:r>
            <a:r>
              <a:rPr lang="en-PH" sz="1600" dirty="0"/>
              <a:t> 38,5 </a:t>
            </a:r>
            <a:r>
              <a:rPr lang="en-PH" sz="1600" dirty="0" err="1"/>
              <a:t>Triliun</a:t>
            </a:r>
            <a:r>
              <a:rPr lang="en-PH" sz="1600" dirty="0"/>
              <a:t>. </a:t>
            </a:r>
          </a:p>
          <a:p>
            <a:pPr>
              <a:spcBef>
                <a:spcPts val="0"/>
              </a:spcBef>
            </a:pPr>
            <a:r>
              <a:rPr lang="en-PH" sz="1600" dirty="0" err="1" smtClean="0"/>
              <a:t>Selain</a:t>
            </a:r>
            <a:r>
              <a:rPr lang="en-PH" sz="1600" dirty="0" smtClean="0"/>
              <a:t> </a:t>
            </a:r>
            <a:r>
              <a:rPr lang="en-PH" sz="1600" dirty="0" err="1"/>
              <a:t>menyebabkan</a:t>
            </a:r>
            <a:r>
              <a:rPr lang="en-PH" sz="1600" dirty="0"/>
              <a:t> </a:t>
            </a:r>
            <a:r>
              <a:rPr lang="en-PH" sz="1600" dirty="0" err="1"/>
              <a:t>pencemaran</a:t>
            </a:r>
            <a:r>
              <a:rPr lang="en-PH" sz="1600" dirty="0"/>
              <a:t> </a:t>
            </a:r>
            <a:r>
              <a:rPr lang="en-PH" sz="1600" dirty="0" err="1"/>
              <a:t>udara</a:t>
            </a:r>
            <a:r>
              <a:rPr lang="en-PH" sz="1600" dirty="0"/>
              <a:t>, </a:t>
            </a:r>
            <a:r>
              <a:rPr lang="en-PH" sz="1600" dirty="0" err="1"/>
              <a:t>tingginya</a:t>
            </a:r>
            <a:r>
              <a:rPr lang="en-PH" sz="1600" dirty="0"/>
              <a:t> </a:t>
            </a:r>
            <a:r>
              <a:rPr lang="en-PH" sz="1600" dirty="0" err="1"/>
              <a:t>emisi</a:t>
            </a:r>
            <a:r>
              <a:rPr lang="en-PH" sz="1600" dirty="0"/>
              <a:t> </a:t>
            </a:r>
            <a:r>
              <a:rPr lang="en-PH" sz="1600" dirty="0" err="1"/>
              <a:t>dari</a:t>
            </a:r>
            <a:r>
              <a:rPr lang="en-PH" sz="1600" dirty="0"/>
              <a:t> </a:t>
            </a:r>
            <a:r>
              <a:rPr lang="en-PH" sz="1600" dirty="0" err="1"/>
              <a:t>berbagai</a:t>
            </a:r>
            <a:r>
              <a:rPr lang="en-PH" sz="1600" dirty="0"/>
              <a:t> </a:t>
            </a:r>
            <a:r>
              <a:rPr lang="en-PH" sz="1600" dirty="0" err="1"/>
              <a:t>aktivitas</a:t>
            </a:r>
            <a:r>
              <a:rPr lang="en-PH" sz="1600" dirty="0"/>
              <a:t> </a:t>
            </a:r>
            <a:r>
              <a:rPr lang="en-PH" sz="1600" dirty="0" err="1"/>
              <a:t>manusia</a:t>
            </a:r>
            <a:r>
              <a:rPr lang="en-PH" sz="1600" dirty="0"/>
              <a:t> </a:t>
            </a:r>
            <a:r>
              <a:rPr lang="en-PH" sz="1600" dirty="0" err="1"/>
              <a:t>juga</a:t>
            </a:r>
            <a:r>
              <a:rPr lang="en-PH" sz="1600" dirty="0"/>
              <a:t> </a:t>
            </a:r>
            <a:r>
              <a:rPr lang="en-PH" sz="1600" dirty="0" err="1"/>
              <a:t>menyebabkan</a:t>
            </a:r>
            <a:r>
              <a:rPr lang="en-PH" sz="1600" dirty="0"/>
              <a:t> </a:t>
            </a:r>
            <a:r>
              <a:rPr lang="en-PH" sz="1600" dirty="0" err="1"/>
              <a:t>peningkatan</a:t>
            </a:r>
            <a:r>
              <a:rPr lang="en-PH" sz="1600" dirty="0"/>
              <a:t> Gas </a:t>
            </a:r>
            <a:r>
              <a:rPr lang="en-PH" sz="1600" dirty="0" err="1"/>
              <a:t>Rumah</a:t>
            </a:r>
            <a:r>
              <a:rPr lang="en-PH" sz="1600" dirty="0"/>
              <a:t> </a:t>
            </a:r>
            <a:r>
              <a:rPr lang="en-PH" sz="1600" dirty="0" err="1"/>
              <a:t>Kaca</a:t>
            </a:r>
            <a:r>
              <a:rPr lang="en-PH" sz="1600" dirty="0"/>
              <a:t> </a:t>
            </a:r>
            <a:r>
              <a:rPr lang="en-PH" sz="1600" dirty="0" err="1"/>
              <a:t>terutama</a:t>
            </a:r>
            <a:r>
              <a:rPr lang="en-PH" sz="1600" dirty="0"/>
              <a:t> CO2, CH4, N2O, O3 yang </a:t>
            </a:r>
            <a:r>
              <a:rPr lang="en-PH" sz="1600" dirty="0" err="1"/>
              <a:t>berdampak</a:t>
            </a:r>
            <a:r>
              <a:rPr lang="en-PH" sz="1600" dirty="0"/>
              <a:t> </a:t>
            </a:r>
            <a:r>
              <a:rPr lang="en-PH" sz="1600" dirty="0" err="1"/>
              <a:t>pada</a:t>
            </a:r>
            <a:r>
              <a:rPr lang="en-PH" sz="1600" dirty="0"/>
              <a:t> </a:t>
            </a:r>
            <a:r>
              <a:rPr lang="en-PH" sz="1600" dirty="0" err="1"/>
              <a:t>perubahan</a:t>
            </a:r>
            <a:r>
              <a:rPr lang="en-PH" sz="1600" dirty="0"/>
              <a:t> temperature global </a:t>
            </a:r>
            <a:r>
              <a:rPr lang="en-PH" sz="1600" dirty="0" err="1"/>
              <a:t>dan</a:t>
            </a:r>
            <a:r>
              <a:rPr lang="en-PH" sz="1600" dirty="0"/>
              <a:t> </a:t>
            </a:r>
            <a:r>
              <a:rPr lang="en-PH" sz="1600" dirty="0" err="1"/>
              <a:t>mendorong</a:t>
            </a:r>
            <a:r>
              <a:rPr lang="en-PH" sz="1600" dirty="0"/>
              <a:t> </a:t>
            </a:r>
            <a:r>
              <a:rPr lang="en-PH" sz="1600" dirty="0" err="1"/>
              <a:t>terjadinya</a:t>
            </a:r>
            <a:r>
              <a:rPr lang="en-PH" sz="1600" dirty="0"/>
              <a:t> </a:t>
            </a:r>
            <a:r>
              <a:rPr lang="en-PH" sz="1600" dirty="0" err="1"/>
              <a:t>pemanasan</a:t>
            </a:r>
            <a:r>
              <a:rPr lang="en-PH" sz="1600" dirty="0"/>
              <a:t> global (</a:t>
            </a:r>
            <a:r>
              <a:rPr lang="en-PH" sz="1600" i="1" dirty="0"/>
              <a:t>global warming</a:t>
            </a:r>
            <a:r>
              <a:rPr lang="en-PH" sz="1600" dirty="0"/>
              <a:t>).  </a:t>
            </a:r>
            <a:endParaRPr lang="en-PH" sz="1600" dirty="0" smtClean="0"/>
          </a:p>
          <a:p>
            <a:pPr lvl="1">
              <a:spcBef>
                <a:spcPts val="0"/>
              </a:spcBef>
            </a:pPr>
            <a:r>
              <a:rPr lang="en-PH" sz="1600" dirty="0" smtClean="0"/>
              <a:t>Hal </a:t>
            </a:r>
            <a:r>
              <a:rPr lang="en-PH" sz="1600" dirty="0" err="1"/>
              <a:t>ini</a:t>
            </a:r>
            <a:r>
              <a:rPr lang="en-PH" sz="1600" dirty="0"/>
              <a:t> </a:t>
            </a:r>
            <a:r>
              <a:rPr lang="en-PH" sz="1600" dirty="0" err="1"/>
              <a:t>memicu</a:t>
            </a:r>
            <a:r>
              <a:rPr lang="en-PH" sz="1600" dirty="0"/>
              <a:t> </a:t>
            </a:r>
            <a:r>
              <a:rPr lang="en-PH" sz="1600" dirty="0" err="1"/>
              <a:t>peningkatan</a:t>
            </a:r>
            <a:r>
              <a:rPr lang="en-PH" sz="1600" dirty="0"/>
              <a:t> </a:t>
            </a:r>
            <a:r>
              <a:rPr lang="en-PH" sz="1600" dirty="0" err="1"/>
              <a:t>intensitas</a:t>
            </a:r>
            <a:r>
              <a:rPr lang="en-PH" sz="1600" dirty="0"/>
              <a:t> </a:t>
            </a:r>
            <a:r>
              <a:rPr lang="en-PH" sz="1600" dirty="0" err="1"/>
              <a:t>bencana</a:t>
            </a:r>
            <a:r>
              <a:rPr lang="en-PH" sz="1600" dirty="0"/>
              <a:t> </a:t>
            </a:r>
            <a:r>
              <a:rPr lang="en-PH" sz="1600" dirty="0" err="1"/>
              <a:t>baik</a:t>
            </a:r>
            <a:r>
              <a:rPr lang="en-PH" sz="1600" dirty="0"/>
              <a:t> </a:t>
            </a:r>
            <a:r>
              <a:rPr lang="en-PH" sz="1600" dirty="0" err="1"/>
              <a:t>bencana</a:t>
            </a:r>
            <a:r>
              <a:rPr lang="en-PH" sz="1600" dirty="0"/>
              <a:t> </a:t>
            </a:r>
            <a:r>
              <a:rPr lang="en-PH" sz="1600" dirty="0" err="1"/>
              <a:t>alam</a:t>
            </a:r>
            <a:r>
              <a:rPr lang="en-PH" sz="1600" dirty="0"/>
              <a:t> (</a:t>
            </a:r>
            <a:r>
              <a:rPr lang="en-PH" sz="1600" dirty="0" err="1"/>
              <a:t>banjir</a:t>
            </a:r>
            <a:r>
              <a:rPr lang="en-PH" sz="1600" dirty="0"/>
              <a:t>, </a:t>
            </a:r>
            <a:r>
              <a:rPr lang="en-PH" sz="1600" dirty="0" err="1"/>
              <a:t>badai</a:t>
            </a:r>
            <a:r>
              <a:rPr lang="en-PH" sz="1600" dirty="0"/>
              <a:t>, </a:t>
            </a:r>
            <a:r>
              <a:rPr lang="en-PH" sz="1600" dirty="0" err="1"/>
              <a:t>tanah</a:t>
            </a:r>
            <a:r>
              <a:rPr lang="en-PH" sz="1600" dirty="0"/>
              <a:t> </a:t>
            </a:r>
            <a:r>
              <a:rPr lang="en-PH" sz="1600" dirty="0" err="1"/>
              <a:t>longsor</a:t>
            </a:r>
            <a:r>
              <a:rPr lang="en-PH" sz="1600" dirty="0"/>
              <a:t>, </a:t>
            </a:r>
            <a:r>
              <a:rPr lang="en-PH" sz="1600" dirty="0" err="1"/>
              <a:t>peningkatan</a:t>
            </a:r>
            <a:r>
              <a:rPr lang="en-PH" sz="1600" dirty="0"/>
              <a:t> </a:t>
            </a:r>
            <a:r>
              <a:rPr lang="en-PH" sz="1600" dirty="0" err="1"/>
              <a:t>permukaan</a:t>
            </a:r>
            <a:r>
              <a:rPr lang="en-PH" sz="1600" dirty="0"/>
              <a:t> air </a:t>
            </a:r>
            <a:r>
              <a:rPr lang="en-PH" sz="1600" dirty="0" err="1"/>
              <a:t>laut</a:t>
            </a:r>
            <a:r>
              <a:rPr lang="en-PH" sz="1600" dirty="0"/>
              <a:t> </a:t>
            </a:r>
            <a:r>
              <a:rPr lang="en-PH" sz="1600" dirty="0" err="1"/>
              <a:t>dll</a:t>
            </a:r>
            <a:r>
              <a:rPr lang="en-PH" sz="1600" dirty="0"/>
              <a:t>) </a:t>
            </a:r>
            <a:r>
              <a:rPr lang="en-PH" sz="1600" dirty="0" err="1"/>
              <a:t>maupun</a:t>
            </a:r>
            <a:r>
              <a:rPr lang="en-PH" sz="1600" dirty="0"/>
              <a:t> </a:t>
            </a:r>
            <a:r>
              <a:rPr lang="en-PH" sz="1600" dirty="0" err="1"/>
              <a:t>penyakit</a:t>
            </a:r>
            <a:r>
              <a:rPr lang="en-PH" sz="1600" dirty="0"/>
              <a:t> </a:t>
            </a:r>
            <a:r>
              <a:rPr lang="en-PH" sz="1600" dirty="0" err="1"/>
              <a:t>seperti</a:t>
            </a:r>
            <a:r>
              <a:rPr lang="en-PH" sz="1600" dirty="0"/>
              <a:t> </a:t>
            </a:r>
            <a:r>
              <a:rPr lang="en-PH" sz="1600" dirty="0" err="1"/>
              <a:t>meluasnya</a:t>
            </a:r>
            <a:r>
              <a:rPr lang="en-PH" sz="1600" dirty="0"/>
              <a:t> </a:t>
            </a:r>
            <a:r>
              <a:rPr lang="en-PH" sz="1600" dirty="0" err="1"/>
              <a:t>kawasan</a:t>
            </a:r>
            <a:r>
              <a:rPr lang="en-PH" sz="1600" dirty="0"/>
              <a:t> endemic malaria.</a:t>
            </a:r>
            <a:endParaRPr lang="en-US" sz="1600" dirty="0"/>
          </a:p>
          <a:p>
            <a:pPr>
              <a:spcBef>
                <a:spcPts val="0"/>
              </a:spcBef>
            </a:pPr>
            <a:endParaRPr lang="en-US" sz="1600" dirty="0"/>
          </a:p>
        </p:txBody>
      </p:sp>
      <p:sp>
        <p:nvSpPr>
          <p:cNvPr id="4" name="Rectangle 3"/>
          <p:cNvSpPr/>
          <p:nvPr/>
        </p:nvSpPr>
        <p:spPr>
          <a:xfrm>
            <a:off x="304800" y="5119807"/>
            <a:ext cx="8458200" cy="1661993"/>
          </a:xfrm>
          <a:prstGeom prst="rect">
            <a:avLst/>
          </a:prstGeom>
        </p:spPr>
        <p:txBody>
          <a:bodyPr wrap="square">
            <a:spAutoFit/>
          </a:bodyPr>
          <a:lstStyle/>
          <a:p>
            <a:pPr algn="ctr"/>
            <a:r>
              <a:rPr lang="en-US" sz="2800" b="1" dirty="0" err="1" smtClean="0">
                <a:solidFill>
                  <a:srgbClr val="002060"/>
                </a:solidFill>
              </a:rPr>
              <a:t>Penarunan</a:t>
            </a:r>
            <a:r>
              <a:rPr lang="en-US" sz="2800" b="1" dirty="0" smtClean="0">
                <a:solidFill>
                  <a:srgbClr val="002060"/>
                </a:solidFill>
              </a:rPr>
              <a:t> </a:t>
            </a:r>
            <a:r>
              <a:rPr lang="en-US" sz="2800" b="1" dirty="0" err="1" smtClean="0">
                <a:solidFill>
                  <a:srgbClr val="002060"/>
                </a:solidFill>
              </a:rPr>
              <a:t>harga</a:t>
            </a:r>
            <a:r>
              <a:rPr lang="en-US" sz="2800" b="1" dirty="0" smtClean="0">
                <a:solidFill>
                  <a:srgbClr val="002060"/>
                </a:solidFill>
              </a:rPr>
              <a:t> </a:t>
            </a:r>
            <a:r>
              <a:rPr lang="en-US" sz="2800" b="1" i="1" dirty="0" smtClean="0">
                <a:solidFill>
                  <a:srgbClr val="002060"/>
                </a:solidFill>
              </a:rPr>
              <a:t>crude oil </a:t>
            </a:r>
            <a:r>
              <a:rPr lang="en-US" sz="2800" b="1" dirty="0" err="1" smtClean="0">
                <a:solidFill>
                  <a:srgbClr val="002060"/>
                </a:solidFill>
              </a:rPr>
              <a:t>dunia</a:t>
            </a:r>
            <a:r>
              <a:rPr lang="en-US" sz="2800" b="1" dirty="0" smtClean="0">
                <a:solidFill>
                  <a:srgbClr val="002060"/>
                </a:solidFill>
              </a:rPr>
              <a:t> </a:t>
            </a:r>
            <a:r>
              <a:rPr lang="en-US" sz="2800" b="1" dirty="0">
                <a:solidFill>
                  <a:srgbClr val="002060"/>
                </a:solidFill>
              </a:rPr>
              <a:t>(</a:t>
            </a:r>
            <a:r>
              <a:rPr lang="en-US" sz="2800" b="1" dirty="0" smtClean="0">
                <a:solidFill>
                  <a:srgbClr val="002060"/>
                </a:solidFill>
              </a:rPr>
              <a:t>US$ 28 – 40/BBL) </a:t>
            </a:r>
            <a:r>
              <a:rPr lang="en-US" sz="2800" b="1" dirty="0" err="1" smtClean="0">
                <a:solidFill>
                  <a:srgbClr val="002060"/>
                </a:solidFill>
              </a:rPr>
              <a:t>menjadi</a:t>
            </a:r>
            <a:r>
              <a:rPr lang="en-US" sz="2800" b="1" dirty="0" smtClean="0">
                <a:solidFill>
                  <a:srgbClr val="002060"/>
                </a:solidFill>
              </a:rPr>
              <a:t> momentum </a:t>
            </a:r>
            <a:r>
              <a:rPr lang="en-US" sz="2800" b="1" dirty="0" err="1" smtClean="0">
                <a:solidFill>
                  <a:srgbClr val="002060"/>
                </a:solidFill>
              </a:rPr>
              <a:t>pengendalian</a:t>
            </a:r>
            <a:r>
              <a:rPr lang="en-US" sz="2800" b="1" dirty="0" smtClean="0">
                <a:solidFill>
                  <a:srgbClr val="002060"/>
                </a:solidFill>
              </a:rPr>
              <a:t> </a:t>
            </a:r>
            <a:r>
              <a:rPr lang="en-US" sz="2800" b="1" dirty="0" err="1" smtClean="0">
                <a:solidFill>
                  <a:srgbClr val="002060"/>
                </a:solidFill>
              </a:rPr>
              <a:t>pencemaran</a:t>
            </a:r>
            <a:r>
              <a:rPr lang="en-US" sz="2800" b="1" dirty="0" smtClean="0">
                <a:solidFill>
                  <a:srgbClr val="002060"/>
                </a:solidFill>
              </a:rPr>
              <a:t> </a:t>
            </a:r>
            <a:r>
              <a:rPr lang="en-US" sz="2800" b="1" dirty="0" err="1" smtClean="0">
                <a:solidFill>
                  <a:srgbClr val="002060"/>
                </a:solidFill>
              </a:rPr>
              <a:t>udara</a:t>
            </a:r>
            <a:r>
              <a:rPr lang="en-US" sz="2800" b="1" dirty="0" smtClean="0">
                <a:solidFill>
                  <a:srgbClr val="002060"/>
                </a:solidFill>
              </a:rPr>
              <a:t>.   </a:t>
            </a:r>
          </a:p>
          <a:p>
            <a:pPr algn="ctr"/>
            <a:r>
              <a:rPr lang="en-US" sz="1400" dirty="0" err="1" smtClean="0">
                <a:solidFill>
                  <a:srgbClr val="002060"/>
                </a:solidFill>
              </a:rPr>
              <a:t>Pada</a:t>
            </a:r>
            <a:r>
              <a:rPr lang="en-US" sz="1400" dirty="0" smtClean="0">
                <a:solidFill>
                  <a:srgbClr val="002060"/>
                </a:solidFill>
              </a:rPr>
              <a:t> </a:t>
            </a:r>
            <a:r>
              <a:rPr lang="en-US" sz="1400" dirty="0" err="1" smtClean="0">
                <a:solidFill>
                  <a:srgbClr val="002060"/>
                </a:solidFill>
              </a:rPr>
              <a:t>saat</a:t>
            </a:r>
            <a:r>
              <a:rPr lang="en-US" sz="1400" dirty="0" smtClean="0">
                <a:solidFill>
                  <a:srgbClr val="002060"/>
                </a:solidFill>
              </a:rPr>
              <a:t> </a:t>
            </a:r>
            <a:r>
              <a:rPr lang="en-US" sz="1400" dirty="0" err="1" smtClean="0">
                <a:solidFill>
                  <a:srgbClr val="002060"/>
                </a:solidFill>
              </a:rPr>
              <a:t>harga</a:t>
            </a:r>
            <a:r>
              <a:rPr lang="en-US" sz="1400" dirty="0" smtClean="0">
                <a:solidFill>
                  <a:srgbClr val="002060"/>
                </a:solidFill>
              </a:rPr>
              <a:t> </a:t>
            </a:r>
            <a:r>
              <a:rPr lang="en-US" sz="1400" dirty="0" err="1" smtClean="0">
                <a:solidFill>
                  <a:srgbClr val="002060"/>
                </a:solidFill>
              </a:rPr>
              <a:t>rendah</a:t>
            </a:r>
            <a:r>
              <a:rPr lang="en-US" sz="1400" dirty="0" smtClean="0">
                <a:solidFill>
                  <a:srgbClr val="002060"/>
                </a:solidFill>
              </a:rPr>
              <a:t>, </a:t>
            </a:r>
            <a:r>
              <a:rPr lang="en-US" sz="1400" dirty="0" err="1" smtClean="0">
                <a:solidFill>
                  <a:srgbClr val="002060"/>
                </a:solidFill>
              </a:rPr>
              <a:t>kita</a:t>
            </a:r>
            <a:r>
              <a:rPr lang="en-US" sz="1400" dirty="0" smtClean="0">
                <a:solidFill>
                  <a:srgbClr val="002060"/>
                </a:solidFill>
              </a:rPr>
              <a:t> </a:t>
            </a:r>
            <a:r>
              <a:rPr lang="en-US" sz="1400" dirty="0" err="1" smtClean="0">
                <a:solidFill>
                  <a:srgbClr val="002060"/>
                </a:solidFill>
              </a:rPr>
              <a:t>memiliki</a:t>
            </a:r>
            <a:r>
              <a:rPr lang="en-US" sz="1400" dirty="0" smtClean="0">
                <a:solidFill>
                  <a:srgbClr val="002060"/>
                </a:solidFill>
              </a:rPr>
              <a:t> </a:t>
            </a:r>
            <a:r>
              <a:rPr lang="en-US" sz="1400" dirty="0" err="1" smtClean="0">
                <a:solidFill>
                  <a:srgbClr val="002060"/>
                </a:solidFill>
              </a:rPr>
              <a:t>peluang</a:t>
            </a:r>
            <a:r>
              <a:rPr lang="en-US" sz="1400" dirty="0" smtClean="0">
                <a:solidFill>
                  <a:srgbClr val="002060"/>
                </a:solidFill>
              </a:rPr>
              <a:t> </a:t>
            </a:r>
            <a:r>
              <a:rPr lang="en-US" sz="1400" dirty="0" err="1" smtClean="0">
                <a:solidFill>
                  <a:srgbClr val="002060"/>
                </a:solidFill>
              </a:rPr>
              <a:t>menaikkan</a:t>
            </a:r>
            <a:r>
              <a:rPr lang="en-US" sz="1400" dirty="0" smtClean="0">
                <a:solidFill>
                  <a:srgbClr val="002060"/>
                </a:solidFill>
              </a:rPr>
              <a:t> </a:t>
            </a:r>
            <a:r>
              <a:rPr lang="en-US" sz="1400" dirty="0" err="1" smtClean="0">
                <a:solidFill>
                  <a:srgbClr val="002060"/>
                </a:solidFill>
              </a:rPr>
              <a:t>kualitas</a:t>
            </a:r>
            <a:r>
              <a:rPr lang="en-US" sz="1400" dirty="0" smtClean="0">
                <a:solidFill>
                  <a:srgbClr val="002060"/>
                </a:solidFill>
              </a:rPr>
              <a:t> BBM </a:t>
            </a:r>
            <a:r>
              <a:rPr lang="en-US" sz="1400" dirty="0" err="1" smtClean="0">
                <a:solidFill>
                  <a:srgbClr val="002060"/>
                </a:solidFill>
              </a:rPr>
              <a:t>tanpa</a:t>
            </a:r>
            <a:r>
              <a:rPr lang="en-US" sz="1400" dirty="0" smtClean="0">
                <a:solidFill>
                  <a:srgbClr val="002060"/>
                </a:solidFill>
              </a:rPr>
              <a:t> </a:t>
            </a:r>
            <a:r>
              <a:rPr lang="en-US" sz="1400" dirty="0" err="1" smtClean="0">
                <a:solidFill>
                  <a:srgbClr val="002060"/>
                </a:solidFill>
              </a:rPr>
              <a:t>harus</a:t>
            </a:r>
            <a:r>
              <a:rPr lang="en-US" sz="1400" dirty="0" smtClean="0">
                <a:solidFill>
                  <a:srgbClr val="002060"/>
                </a:solidFill>
              </a:rPr>
              <a:t> </a:t>
            </a:r>
            <a:r>
              <a:rPr lang="en-US" sz="1400" dirty="0" err="1" smtClean="0">
                <a:solidFill>
                  <a:srgbClr val="002060"/>
                </a:solidFill>
              </a:rPr>
              <a:t>menaikkan</a:t>
            </a:r>
            <a:r>
              <a:rPr lang="en-US" sz="1400" dirty="0" smtClean="0">
                <a:solidFill>
                  <a:srgbClr val="002060"/>
                </a:solidFill>
              </a:rPr>
              <a:t> </a:t>
            </a:r>
            <a:r>
              <a:rPr lang="en-US" sz="1400" dirty="0" err="1" smtClean="0">
                <a:solidFill>
                  <a:srgbClr val="002060"/>
                </a:solidFill>
              </a:rPr>
              <a:t>harga</a:t>
            </a:r>
            <a:r>
              <a:rPr lang="en-US" sz="1400" dirty="0" smtClean="0">
                <a:solidFill>
                  <a:srgbClr val="002060"/>
                </a:solidFill>
              </a:rPr>
              <a:t>.  </a:t>
            </a:r>
            <a:r>
              <a:rPr lang="en-US" sz="1400" dirty="0" err="1" smtClean="0">
                <a:solidFill>
                  <a:srgbClr val="002060"/>
                </a:solidFill>
              </a:rPr>
              <a:t>Penyesuaian</a:t>
            </a:r>
            <a:r>
              <a:rPr lang="en-US" sz="1400" dirty="0" smtClean="0">
                <a:solidFill>
                  <a:srgbClr val="002060"/>
                </a:solidFill>
              </a:rPr>
              <a:t> </a:t>
            </a:r>
            <a:r>
              <a:rPr lang="en-US" sz="1400" dirty="0" err="1" smtClean="0">
                <a:solidFill>
                  <a:srgbClr val="002060"/>
                </a:solidFill>
              </a:rPr>
              <a:t>harga</a:t>
            </a:r>
            <a:r>
              <a:rPr lang="en-US" sz="1400" dirty="0" smtClean="0">
                <a:solidFill>
                  <a:srgbClr val="002060"/>
                </a:solidFill>
              </a:rPr>
              <a:t> </a:t>
            </a:r>
            <a:r>
              <a:rPr lang="en-US" sz="1400" dirty="0" err="1" smtClean="0">
                <a:solidFill>
                  <a:srgbClr val="002060"/>
                </a:solidFill>
              </a:rPr>
              <a:t>sebagaimana</a:t>
            </a:r>
            <a:r>
              <a:rPr lang="en-US" sz="1400" dirty="0" smtClean="0">
                <a:solidFill>
                  <a:srgbClr val="002060"/>
                </a:solidFill>
              </a:rPr>
              <a:t> </a:t>
            </a:r>
            <a:r>
              <a:rPr lang="en-US" sz="1400" dirty="0" err="1" smtClean="0">
                <a:solidFill>
                  <a:srgbClr val="002060"/>
                </a:solidFill>
              </a:rPr>
              <a:t>telah</a:t>
            </a:r>
            <a:r>
              <a:rPr lang="en-US" sz="1400" dirty="0" smtClean="0">
                <a:solidFill>
                  <a:srgbClr val="002060"/>
                </a:solidFill>
              </a:rPr>
              <a:t> </a:t>
            </a:r>
            <a:r>
              <a:rPr lang="en-US" sz="1400" dirty="0" err="1" smtClean="0">
                <a:solidFill>
                  <a:srgbClr val="002060"/>
                </a:solidFill>
              </a:rPr>
              <a:t>dilakukan</a:t>
            </a:r>
            <a:r>
              <a:rPr lang="en-US" sz="1400" dirty="0" smtClean="0">
                <a:solidFill>
                  <a:srgbClr val="002060"/>
                </a:solidFill>
              </a:rPr>
              <a:t> </a:t>
            </a:r>
            <a:r>
              <a:rPr lang="en-US" sz="1400" dirty="0" err="1" smtClean="0">
                <a:solidFill>
                  <a:srgbClr val="002060"/>
                </a:solidFill>
              </a:rPr>
              <a:t>pada</a:t>
            </a:r>
            <a:r>
              <a:rPr lang="en-US" sz="1400" dirty="0" smtClean="0">
                <a:solidFill>
                  <a:srgbClr val="002060"/>
                </a:solidFill>
              </a:rPr>
              <a:t> 23 </a:t>
            </a:r>
            <a:r>
              <a:rPr lang="en-US" sz="1400" dirty="0" err="1" smtClean="0">
                <a:solidFill>
                  <a:srgbClr val="002060"/>
                </a:solidFill>
              </a:rPr>
              <a:t>Desember</a:t>
            </a:r>
            <a:r>
              <a:rPr lang="en-US" sz="1400" dirty="0" smtClean="0">
                <a:solidFill>
                  <a:srgbClr val="002060"/>
                </a:solidFill>
              </a:rPr>
              <a:t> 2015 </a:t>
            </a:r>
            <a:r>
              <a:rPr lang="en-US" sz="1400" dirty="0" err="1" smtClean="0">
                <a:solidFill>
                  <a:srgbClr val="002060"/>
                </a:solidFill>
              </a:rPr>
              <a:t>dan</a:t>
            </a:r>
            <a:r>
              <a:rPr lang="en-US" sz="1400" dirty="0" smtClean="0">
                <a:solidFill>
                  <a:srgbClr val="002060"/>
                </a:solidFill>
              </a:rPr>
              <a:t> per 1 April 2016 </a:t>
            </a:r>
            <a:r>
              <a:rPr lang="en-US" sz="1400" dirty="0" err="1" smtClean="0">
                <a:solidFill>
                  <a:srgbClr val="002060"/>
                </a:solidFill>
              </a:rPr>
              <a:t>adalah</a:t>
            </a:r>
            <a:r>
              <a:rPr lang="en-US" sz="1400" dirty="0" smtClean="0">
                <a:solidFill>
                  <a:srgbClr val="002060"/>
                </a:solidFill>
              </a:rPr>
              <a:t> </a:t>
            </a:r>
            <a:r>
              <a:rPr lang="en-US" sz="1400" dirty="0" err="1" smtClean="0">
                <a:solidFill>
                  <a:srgbClr val="002060"/>
                </a:solidFill>
              </a:rPr>
              <a:t>sesuatu</a:t>
            </a:r>
            <a:r>
              <a:rPr lang="en-US" sz="1400" dirty="0" smtClean="0">
                <a:solidFill>
                  <a:srgbClr val="002060"/>
                </a:solidFill>
              </a:rPr>
              <a:t> yang </a:t>
            </a:r>
            <a:r>
              <a:rPr lang="en-US" sz="1400" dirty="0" err="1" smtClean="0">
                <a:solidFill>
                  <a:srgbClr val="002060"/>
                </a:solidFill>
              </a:rPr>
              <a:t>tidak</a:t>
            </a:r>
            <a:r>
              <a:rPr lang="en-US" sz="1400" dirty="0" smtClean="0">
                <a:solidFill>
                  <a:srgbClr val="002060"/>
                </a:solidFill>
              </a:rPr>
              <a:t> </a:t>
            </a:r>
            <a:r>
              <a:rPr lang="en-US" sz="1400" dirty="0" err="1" smtClean="0">
                <a:solidFill>
                  <a:srgbClr val="002060"/>
                </a:solidFill>
              </a:rPr>
              <a:t>perlu</a:t>
            </a:r>
            <a:r>
              <a:rPr lang="en-US" sz="1400" dirty="0" smtClean="0">
                <a:solidFill>
                  <a:srgbClr val="002060"/>
                </a:solidFill>
              </a:rPr>
              <a:t>, </a:t>
            </a:r>
            <a:r>
              <a:rPr lang="en-US" sz="1400" dirty="0" err="1" smtClean="0">
                <a:solidFill>
                  <a:srgbClr val="002060"/>
                </a:solidFill>
              </a:rPr>
              <a:t>sebaliknya</a:t>
            </a:r>
            <a:r>
              <a:rPr lang="en-US" sz="1400" dirty="0" smtClean="0">
                <a:solidFill>
                  <a:srgbClr val="002060"/>
                </a:solidFill>
              </a:rPr>
              <a:t> </a:t>
            </a:r>
            <a:r>
              <a:rPr lang="en-US" sz="1400" dirty="0" err="1" smtClean="0">
                <a:solidFill>
                  <a:srgbClr val="002060"/>
                </a:solidFill>
              </a:rPr>
              <a:t>bisa</a:t>
            </a:r>
            <a:r>
              <a:rPr lang="en-US" sz="1400" dirty="0" smtClean="0">
                <a:solidFill>
                  <a:srgbClr val="002060"/>
                </a:solidFill>
              </a:rPr>
              <a:t> </a:t>
            </a:r>
            <a:r>
              <a:rPr lang="en-US" sz="1400" dirty="0" err="1" smtClean="0">
                <a:solidFill>
                  <a:srgbClr val="002060"/>
                </a:solidFill>
              </a:rPr>
              <a:t>dikompensasi</a:t>
            </a:r>
            <a:r>
              <a:rPr lang="en-US" sz="1400" dirty="0" smtClean="0">
                <a:solidFill>
                  <a:srgbClr val="002060"/>
                </a:solidFill>
              </a:rPr>
              <a:t> </a:t>
            </a:r>
            <a:r>
              <a:rPr lang="en-US" sz="1400" dirty="0" err="1" smtClean="0">
                <a:solidFill>
                  <a:srgbClr val="002060"/>
                </a:solidFill>
              </a:rPr>
              <a:t>dengan</a:t>
            </a:r>
            <a:r>
              <a:rPr lang="en-US" sz="1400" dirty="0" smtClean="0">
                <a:solidFill>
                  <a:srgbClr val="002060"/>
                </a:solidFill>
              </a:rPr>
              <a:t> </a:t>
            </a:r>
            <a:r>
              <a:rPr lang="en-US" sz="1400" dirty="0" err="1" smtClean="0">
                <a:solidFill>
                  <a:srgbClr val="002060"/>
                </a:solidFill>
              </a:rPr>
              <a:t>peningkatan</a:t>
            </a:r>
            <a:r>
              <a:rPr lang="en-US" sz="1400" dirty="0" smtClean="0">
                <a:solidFill>
                  <a:srgbClr val="002060"/>
                </a:solidFill>
              </a:rPr>
              <a:t> </a:t>
            </a:r>
            <a:r>
              <a:rPr lang="en-US" sz="1400" dirty="0" err="1" smtClean="0">
                <a:solidFill>
                  <a:srgbClr val="002060"/>
                </a:solidFill>
              </a:rPr>
              <a:t>kualitas</a:t>
            </a:r>
            <a:r>
              <a:rPr lang="en-US" dirty="0" smtClean="0">
                <a:solidFill>
                  <a:srgbClr val="002060"/>
                </a:solidFill>
              </a:rPr>
              <a:t>.</a:t>
            </a:r>
            <a:endParaRPr lang="en-US" dirty="0"/>
          </a:p>
        </p:txBody>
      </p:sp>
    </p:spTree>
    <p:extLst>
      <p:ext uri="{BB962C8B-B14F-4D97-AF65-F5344CB8AC3E}">
        <p14:creationId xmlns:p14="http://schemas.microsoft.com/office/powerpoint/2010/main" val="12351567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228600"/>
            <a:ext cx="9144000" cy="1143000"/>
          </a:xfrm>
        </p:spPr>
        <p:txBody>
          <a:bodyPr>
            <a:normAutofit/>
          </a:bodyPr>
          <a:lstStyle/>
          <a:p>
            <a:r>
              <a:rPr lang="en-US" sz="3600" dirty="0" err="1" smtClean="0"/>
              <a:t>Pencemaran</a:t>
            </a:r>
            <a:r>
              <a:rPr lang="en-US" sz="3600" dirty="0" smtClean="0"/>
              <a:t> </a:t>
            </a:r>
            <a:r>
              <a:rPr lang="en-US" sz="3600" dirty="0" err="1" smtClean="0"/>
              <a:t>Udara</a:t>
            </a:r>
            <a:r>
              <a:rPr lang="en-US" sz="3600" dirty="0" smtClean="0"/>
              <a:t> </a:t>
            </a:r>
            <a:r>
              <a:rPr lang="en-US" sz="3600" dirty="0" err="1" smtClean="0"/>
              <a:t>dan</a:t>
            </a:r>
            <a:r>
              <a:rPr lang="en-US" sz="3600" dirty="0" smtClean="0"/>
              <a:t> </a:t>
            </a:r>
            <a:r>
              <a:rPr lang="en-US" sz="3600" dirty="0" err="1" smtClean="0"/>
              <a:t>Dampak</a:t>
            </a:r>
            <a:r>
              <a:rPr lang="en-US" sz="3600" dirty="0" smtClean="0"/>
              <a:t> </a:t>
            </a:r>
            <a:r>
              <a:rPr lang="en-US" sz="3600" dirty="0" err="1" smtClean="0"/>
              <a:t>Kesehatan</a:t>
            </a:r>
            <a:r>
              <a:rPr lang="en-US" dirty="0" smtClean="0"/>
              <a:t/>
            </a:r>
            <a:br>
              <a:rPr lang="en-US" dirty="0" smtClean="0"/>
            </a:br>
            <a:r>
              <a:rPr lang="en-US" sz="2000" dirty="0" smtClean="0">
                <a:solidFill>
                  <a:srgbClr val="FF0000"/>
                </a:solidFill>
              </a:rPr>
              <a:t>Case:  Jakarta</a:t>
            </a:r>
            <a:endParaRPr lang="en-US" sz="2000" dirty="0">
              <a:solidFill>
                <a:srgbClr val="FF0000"/>
              </a:solidFill>
            </a:endParaRPr>
          </a:p>
        </p:txBody>
      </p:sp>
      <p:pic>
        <p:nvPicPr>
          <p:cNvPr id="40963" name="Picture 3"/>
          <p:cNvPicPr>
            <a:picLocks noChangeAspect="1" noChangeArrowheads="1"/>
          </p:cNvPicPr>
          <p:nvPr/>
        </p:nvPicPr>
        <p:blipFill>
          <a:blip r:embed="rId2" cstate="print"/>
          <a:srcRect/>
          <a:stretch>
            <a:fillRect/>
          </a:stretch>
        </p:blipFill>
        <p:spPr bwMode="auto">
          <a:xfrm>
            <a:off x="4615186" y="3786190"/>
            <a:ext cx="4205286" cy="2857520"/>
          </a:xfrm>
          <a:prstGeom prst="rect">
            <a:avLst/>
          </a:prstGeom>
          <a:noFill/>
          <a:ln w="9525">
            <a:noFill/>
            <a:miter lim="800000"/>
            <a:headEnd/>
            <a:tailEnd/>
          </a:ln>
          <a:effectLst/>
        </p:spPr>
      </p:pic>
      <p:pic>
        <p:nvPicPr>
          <p:cNvPr id="40964" name="Picture 4"/>
          <p:cNvPicPr>
            <a:picLocks noChangeAspect="1" noChangeArrowheads="1"/>
          </p:cNvPicPr>
          <p:nvPr/>
        </p:nvPicPr>
        <p:blipFill>
          <a:blip r:embed="rId3" cstate="print"/>
          <a:srcRect/>
          <a:stretch>
            <a:fillRect/>
          </a:stretch>
        </p:blipFill>
        <p:spPr bwMode="auto">
          <a:xfrm>
            <a:off x="210292" y="3714752"/>
            <a:ext cx="3857652" cy="2928958"/>
          </a:xfrm>
          <a:prstGeom prst="rect">
            <a:avLst/>
          </a:prstGeom>
          <a:noFill/>
          <a:ln w="9525">
            <a:noFill/>
            <a:miter lim="800000"/>
            <a:headEnd/>
            <a:tailEnd/>
          </a:ln>
          <a:effectLst/>
        </p:spPr>
      </p:pic>
      <p:pic>
        <p:nvPicPr>
          <p:cNvPr id="40965" name="Picture 5"/>
          <p:cNvPicPr>
            <a:picLocks noChangeAspect="1" noChangeArrowheads="1"/>
          </p:cNvPicPr>
          <p:nvPr/>
        </p:nvPicPr>
        <p:blipFill>
          <a:blip r:embed="rId4" cstate="print"/>
          <a:srcRect/>
          <a:stretch>
            <a:fillRect/>
          </a:stretch>
        </p:blipFill>
        <p:spPr bwMode="auto">
          <a:xfrm>
            <a:off x="204858" y="1428736"/>
            <a:ext cx="3863086" cy="2714644"/>
          </a:xfrm>
          <a:prstGeom prst="rect">
            <a:avLst/>
          </a:prstGeom>
          <a:noFill/>
          <a:ln w="9525">
            <a:noFill/>
            <a:miter lim="800000"/>
            <a:headEnd/>
            <a:tailEnd/>
          </a:ln>
          <a:effectLst/>
        </p:spPr>
      </p:pic>
      <p:sp>
        <p:nvSpPr>
          <p:cNvPr id="6" name="Content Placeholder 2"/>
          <p:cNvSpPr txBox="1">
            <a:spLocks/>
          </p:cNvSpPr>
          <p:nvPr/>
        </p:nvSpPr>
        <p:spPr>
          <a:xfrm>
            <a:off x="4283968" y="1512714"/>
            <a:ext cx="4608512" cy="3500462"/>
          </a:xfrm>
          <a:prstGeom prst="rect">
            <a:avLst/>
          </a:prstGeom>
        </p:spPr>
        <p:txBody>
          <a:bodyPr>
            <a:noAutofit/>
          </a:bodyPr>
          <a:lstStyle/>
          <a:p>
            <a:pPr marL="342900" marR="0" lvl="0"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mn-cs"/>
              </a:rPr>
              <a:t>PM</a:t>
            </a:r>
            <a:r>
              <a:rPr kumimoji="0" lang="en-US" sz="1300" b="0" i="0" u="none" strike="noStrike" kern="1200" cap="none" spc="0" normalizeH="0" baseline="-25000" noProof="0" dirty="0" smtClean="0">
                <a:ln>
                  <a:noFill/>
                </a:ln>
                <a:solidFill>
                  <a:schemeClr val="tx1"/>
                </a:solidFill>
                <a:effectLst/>
                <a:uLnTx/>
                <a:uFillTx/>
                <a:latin typeface="+mn-lt"/>
                <a:ea typeface="+mn-ea"/>
                <a:cs typeface="+mn-cs"/>
              </a:rPr>
              <a:t>10</a:t>
            </a:r>
            <a:r>
              <a:rPr kumimoji="0" lang="en-US" sz="1300" b="0" i="0" u="none" strike="noStrike" kern="1200" cap="none" spc="0" normalizeH="0" baseline="0" noProof="0" dirty="0" smtClean="0">
                <a:ln>
                  <a:noFill/>
                </a:ln>
                <a:solidFill>
                  <a:schemeClr val="tx1"/>
                </a:solidFill>
                <a:effectLst/>
                <a:uLnTx/>
                <a:uFillTx/>
                <a:latin typeface="+mn-lt"/>
                <a:ea typeface="+mn-ea"/>
                <a:cs typeface="+mn-cs"/>
              </a:rPr>
              <a:t>, NO</a:t>
            </a:r>
            <a:r>
              <a:rPr kumimoji="0" lang="en-US" sz="1300" b="0" i="0" u="none" strike="noStrike" kern="1200" cap="none" spc="0" normalizeH="0" baseline="-25000" noProof="0" dirty="0" smtClean="0">
                <a:ln>
                  <a:noFill/>
                </a:ln>
                <a:solidFill>
                  <a:schemeClr val="tx1"/>
                </a:solidFill>
                <a:effectLst/>
                <a:uLnTx/>
                <a:uFillTx/>
                <a:latin typeface="+mn-lt"/>
                <a:ea typeface="+mn-ea"/>
                <a:cs typeface="+mn-cs"/>
              </a:rPr>
              <a:t>2</a:t>
            </a:r>
            <a:r>
              <a:rPr kumimoji="0" lang="en-US" sz="1300" b="0" i="0" u="none" strike="noStrike" kern="1200" cap="none" spc="0" normalizeH="0" baseline="0" noProof="0" dirty="0" smtClean="0">
                <a:ln>
                  <a:noFill/>
                </a:ln>
                <a:solidFill>
                  <a:schemeClr val="tx1"/>
                </a:solidFill>
                <a:effectLst/>
                <a:uLnTx/>
                <a:uFillTx/>
                <a:latin typeface="+mn-lt"/>
                <a:ea typeface="+mn-ea"/>
                <a:cs typeface="+mn-cs"/>
              </a:rPr>
              <a:t> and O</a:t>
            </a:r>
            <a:r>
              <a:rPr kumimoji="0" lang="en-US" sz="1300" b="0" i="0" u="none" strike="noStrike" kern="1200" cap="none" spc="0" normalizeH="0" baseline="-25000" noProof="0" dirty="0" smtClean="0">
                <a:ln>
                  <a:noFill/>
                </a:ln>
                <a:solidFill>
                  <a:schemeClr val="tx1"/>
                </a:solidFill>
                <a:effectLst/>
                <a:uLnTx/>
                <a:uFillTx/>
                <a:latin typeface="+mn-lt"/>
                <a:ea typeface="+mn-ea"/>
                <a:cs typeface="+mn-cs"/>
              </a:rPr>
              <a:t>3</a:t>
            </a:r>
            <a:r>
              <a:rPr kumimoji="0" lang="en-US" sz="1300" b="0" i="0" u="none" strike="noStrike" kern="1200" cap="none" spc="0" normalizeH="0" baseline="0" noProof="0" dirty="0" smtClean="0">
                <a:ln>
                  <a:noFill/>
                </a:ln>
                <a:solidFill>
                  <a:schemeClr val="tx1"/>
                </a:solidFill>
                <a:effectLst/>
                <a:uLnTx/>
                <a:uFillTx/>
                <a:latin typeface="+mn-lt"/>
                <a:ea typeface="+mn-ea"/>
                <a:cs typeface="+mn-cs"/>
              </a:rPr>
              <a:t> </a:t>
            </a:r>
            <a:r>
              <a:rPr kumimoji="0" lang="id-ID" sz="1300" b="0" i="0" u="none" strike="noStrike" kern="1200" cap="none" spc="0" normalizeH="0" baseline="0" noProof="0" dirty="0" smtClean="0">
                <a:ln>
                  <a:noFill/>
                </a:ln>
                <a:solidFill>
                  <a:schemeClr val="tx1"/>
                </a:solidFill>
                <a:effectLst/>
                <a:uLnTx/>
                <a:uFillTx/>
                <a:latin typeface="+mn-lt"/>
                <a:ea typeface="+mn-ea"/>
                <a:cs typeface="+mn-cs"/>
              </a:rPr>
              <a:t>adalah parameter dominan pencemaran udara di Jakarta dengan sumber utama dari kendaraan bermotor.</a:t>
            </a:r>
          </a:p>
          <a:p>
            <a:pPr marL="342900" marR="0" lvl="0"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57.8% </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warga </a:t>
            </a:r>
            <a:r>
              <a:rPr kumimoji="0" lang="en-US" sz="1300" b="0" i="0" u="none" strike="noStrike" kern="1200" cap="none" spc="0" normalizeH="0" baseline="0" noProof="0" dirty="0" err="1" smtClean="0">
                <a:ln>
                  <a:noFill/>
                </a:ln>
                <a:solidFill>
                  <a:schemeClr val="tx1"/>
                </a:solidFill>
                <a:effectLst/>
                <a:uLnTx/>
                <a:uFillTx/>
                <a:latin typeface="+mn-lt"/>
                <a:ea typeface="+mn-ea"/>
                <a:cs typeface="Times New Roman" pitchFamily="18" charset="0"/>
              </a:rPr>
              <a:t>Jakar</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ta menderita sakit atau penyakit yang terkait dengan pencemaran udara (2010)</a:t>
            </a: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 </a:t>
            </a:r>
            <a:endPar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endParaRPr>
          </a:p>
          <a:p>
            <a:pPr marL="742950" marR="0" lvl="2"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1,210,581 </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orang menderita </a:t>
            </a:r>
            <a:r>
              <a:rPr kumimoji="0" lang="en-US" sz="1300" b="0" i="1" u="none" strike="noStrike" kern="1200" cap="none" spc="0" normalizeH="0" baseline="0" noProof="0" dirty="0" smtClean="0">
                <a:ln>
                  <a:noFill/>
                </a:ln>
                <a:solidFill>
                  <a:schemeClr val="tx1"/>
                </a:solidFill>
                <a:effectLst/>
                <a:uLnTx/>
                <a:uFillTx/>
                <a:latin typeface="+mn-lt"/>
                <a:ea typeface="+mn-ea"/>
                <a:cs typeface="Times New Roman" pitchFamily="18" charset="0"/>
              </a:rPr>
              <a:t>asthmatic </a:t>
            </a:r>
            <a:r>
              <a:rPr kumimoji="0" lang="en-US" sz="1300" b="0" i="1" u="none" strike="noStrike" kern="1200" cap="none" spc="0" normalizeH="0" baseline="0" noProof="0" dirty="0" err="1" smtClean="0">
                <a:ln>
                  <a:noFill/>
                </a:ln>
                <a:solidFill>
                  <a:schemeClr val="tx1"/>
                </a:solidFill>
                <a:effectLst/>
                <a:uLnTx/>
                <a:uFillTx/>
                <a:latin typeface="+mn-lt"/>
                <a:ea typeface="+mn-ea"/>
                <a:cs typeface="Times New Roman" pitchFamily="18" charset="0"/>
              </a:rPr>
              <a:t>bronchiale</a:t>
            </a:r>
            <a:endParaRPr kumimoji="0" lang="id-ID" sz="1300" b="0" i="1" u="none" strike="noStrike" kern="1200" cap="none" spc="0" normalizeH="0" baseline="0" noProof="0" dirty="0" smtClean="0">
              <a:ln>
                <a:noFill/>
              </a:ln>
              <a:solidFill>
                <a:schemeClr val="tx1"/>
              </a:solidFill>
              <a:effectLst/>
              <a:uLnTx/>
              <a:uFillTx/>
              <a:latin typeface="+mn-lt"/>
              <a:ea typeface="+mn-ea"/>
              <a:cs typeface="Times New Roman" pitchFamily="18" charset="0"/>
            </a:endParaRPr>
          </a:p>
          <a:p>
            <a:pPr marL="742950" marR="0" lvl="2"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153,724 </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 orang menderita </a:t>
            </a: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b</a:t>
            </a:r>
            <a:r>
              <a:rPr kumimoji="0" lang="en-US" sz="1300" b="0" i="1" u="none" strike="noStrike" kern="1200" cap="none" spc="0" normalizeH="0" baseline="0" noProof="0" dirty="0" smtClean="0">
                <a:ln>
                  <a:noFill/>
                </a:ln>
                <a:solidFill>
                  <a:schemeClr val="tx1"/>
                </a:solidFill>
                <a:effectLst/>
                <a:uLnTx/>
                <a:uFillTx/>
                <a:latin typeface="+mn-lt"/>
                <a:ea typeface="+mn-ea"/>
                <a:cs typeface="Times New Roman" pitchFamily="18" charset="0"/>
              </a:rPr>
              <a:t>ronchopneumonia </a:t>
            </a:r>
            <a:endParaRPr kumimoji="0" lang="id-ID" sz="1300" b="0" i="1" u="none" strike="noStrike" kern="1200" cap="none" spc="0" normalizeH="0" baseline="0" noProof="0" dirty="0" smtClean="0">
              <a:ln>
                <a:noFill/>
              </a:ln>
              <a:solidFill>
                <a:schemeClr val="tx1"/>
              </a:solidFill>
              <a:effectLst/>
              <a:uLnTx/>
              <a:uFillTx/>
              <a:latin typeface="+mn-lt"/>
              <a:ea typeface="+mn-ea"/>
              <a:cs typeface="Times New Roman" pitchFamily="18" charset="0"/>
            </a:endParaRPr>
          </a:p>
          <a:p>
            <a:pPr marL="742950" marR="0" lvl="2"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2,449,986 </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orang menderita ISPA</a:t>
            </a:r>
          </a:p>
          <a:p>
            <a:pPr marL="742950" marR="0" lvl="2"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336,273 </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orang menderita </a:t>
            </a:r>
            <a:r>
              <a:rPr kumimoji="0" lang="en-US" sz="1300" b="0" i="1" u="none" strike="noStrike" kern="1200" cap="none" spc="0" normalizeH="0" baseline="0" noProof="0" dirty="0" smtClean="0">
                <a:ln>
                  <a:noFill/>
                </a:ln>
                <a:solidFill>
                  <a:schemeClr val="tx1"/>
                </a:solidFill>
                <a:effectLst/>
                <a:uLnTx/>
                <a:uFillTx/>
                <a:latin typeface="+mn-lt"/>
                <a:ea typeface="+mn-ea"/>
                <a:cs typeface="Times New Roman" pitchFamily="18" charset="0"/>
              </a:rPr>
              <a:t>pneumonia </a:t>
            </a:r>
            <a:endParaRPr kumimoji="0" lang="id-ID" sz="1300" b="0" i="1" u="none" strike="noStrike" kern="1200" cap="none" spc="0" normalizeH="0" baseline="0" noProof="0" dirty="0" smtClean="0">
              <a:ln>
                <a:noFill/>
              </a:ln>
              <a:solidFill>
                <a:schemeClr val="tx1"/>
              </a:solidFill>
              <a:effectLst/>
              <a:uLnTx/>
              <a:uFillTx/>
              <a:latin typeface="+mn-lt"/>
              <a:ea typeface="+mn-ea"/>
              <a:cs typeface="Times New Roman" pitchFamily="18" charset="0"/>
            </a:endParaRPr>
          </a:p>
          <a:p>
            <a:pPr marL="742950" marR="0" lvl="2"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153,724 </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orang menderita </a:t>
            </a: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COPD</a:t>
            </a:r>
            <a:endPar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endParaRPr>
          </a:p>
          <a:p>
            <a:pPr marL="742950" marR="0" lvl="2"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en-US"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1,246,130 </a:t>
            </a:r>
            <a:r>
              <a:rPr kumimoji="0" lang="id-ID" sz="1300" b="0" i="0" u="none" strike="noStrike" kern="1200" cap="none" spc="0" normalizeH="0" baseline="0" noProof="0" dirty="0" smtClean="0">
                <a:ln>
                  <a:noFill/>
                </a:ln>
                <a:solidFill>
                  <a:schemeClr val="tx1"/>
                </a:solidFill>
                <a:effectLst/>
                <a:uLnTx/>
                <a:uFillTx/>
                <a:latin typeface="+mn-lt"/>
                <a:ea typeface="+mn-ea"/>
                <a:cs typeface="Times New Roman" pitchFamily="18" charset="0"/>
              </a:rPr>
              <a:t>orang menderita </a:t>
            </a:r>
            <a:r>
              <a:rPr kumimoji="0" lang="en-US" sz="1300" b="0" i="1" u="none" strike="noStrike" kern="1200" cap="none" spc="0" normalizeH="0" baseline="0" noProof="0" dirty="0" smtClean="0">
                <a:ln>
                  <a:noFill/>
                </a:ln>
                <a:solidFill>
                  <a:schemeClr val="tx1"/>
                </a:solidFill>
                <a:effectLst/>
                <a:uLnTx/>
                <a:uFillTx/>
                <a:latin typeface="+mn-lt"/>
                <a:ea typeface="+mn-ea"/>
                <a:cs typeface="Times New Roman" pitchFamily="18" charset="0"/>
              </a:rPr>
              <a:t>coronary artery diseases</a:t>
            </a:r>
            <a:endParaRPr kumimoji="0" lang="id-ID" sz="1300" b="0" i="1" u="none" strike="noStrike" kern="1200" cap="none" spc="0" normalizeH="0" baseline="0" noProof="0" dirty="0" smtClean="0">
              <a:ln>
                <a:noFill/>
              </a:ln>
              <a:solidFill>
                <a:schemeClr val="tx1"/>
              </a:solidFill>
              <a:effectLst/>
              <a:uLnTx/>
              <a:uFillTx/>
              <a:latin typeface="+mn-lt"/>
              <a:ea typeface="+mn-ea"/>
              <a:cs typeface="Times New Roman" pitchFamily="18" charset="0"/>
            </a:endParaRPr>
          </a:p>
          <a:p>
            <a:pPr marL="342900" marR="0" lvl="1" indent="-342900" algn="l" defTabSz="914400" rtl="0" eaLnBrk="1" fontAlgn="auto" latinLnBrk="0" hangingPunct="1">
              <a:lnSpc>
                <a:spcPct val="100000"/>
              </a:lnSpc>
              <a:spcBef>
                <a:spcPts val="0"/>
              </a:spcBef>
              <a:spcAft>
                <a:spcPts val="0"/>
              </a:spcAft>
              <a:buClrTx/>
              <a:buSzTx/>
              <a:buFont typeface="Arial" pitchFamily="34" charset="0"/>
              <a:buChar char="–"/>
              <a:tabLst/>
              <a:defRPr/>
            </a:pPr>
            <a:r>
              <a:rPr kumimoji="0" lang="id-ID" sz="1300" b="0" i="0" u="none" strike="noStrike" kern="1200" cap="none" spc="0" normalizeH="0" baseline="0" noProof="0" dirty="0" smtClean="0">
                <a:ln>
                  <a:noFill/>
                </a:ln>
                <a:solidFill>
                  <a:schemeClr val="tx1"/>
                </a:solidFill>
                <a:effectLst/>
                <a:uLnTx/>
                <a:uFillTx/>
                <a:latin typeface="+mn-lt"/>
                <a:ea typeface="+mn-ea"/>
                <a:cs typeface="+mn-cs"/>
              </a:rPr>
              <a:t>Biaya Kesehatan yang dibayar warga Jakarta atas sakit/penyakit di atas Rp 38,5 T.</a:t>
            </a:r>
          </a:p>
        </p:txBody>
      </p:sp>
    </p:spTree>
    <p:extLst>
      <p:ext uri="{BB962C8B-B14F-4D97-AF65-F5344CB8AC3E}">
        <p14:creationId xmlns:p14="http://schemas.microsoft.com/office/powerpoint/2010/main" val="34274117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0"/>
            <a:ext cx="91440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b="1" dirty="0" smtClean="0">
                <a:solidFill>
                  <a:schemeClr val="tx2"/>
                </a:solidFill>
                <a:latin typeface="Calibri" pitchFamily="34" charset="0"/>
                <a:cs typeface="Calibri" pitchFamily="34" charset="0"/>
              </a:rPr>
              <a:t>Modeled using ATMoS dispersion model and </a:t>
            </a:r>
            <a:br>
              <a:rPr lang="en-US" sz="2800" b="1" dirty="0" smtClean="0">
                <a:solidFill>
                  <a:schemeClr val="tx2"/>
                </a:solidFill>
                <a:latin typeface="Calibri" pitchFamily="34" charset="0"/>
                <a:cs typeface="Calibri" pitchFamily="34" charset="0"/>
              </a:rPr>
            </a:br>
            <a:r>
              <a:rPr lang="en-US" sz="2800" b="1" dirty="0" smtClean="0">
                <a:solidFill>
                  <a:schemeClr val="tx2"/>
                </a:solidFill>
                <a:latin typeface="Calibri" pitchFamily="34" charset="0"/>
                <a:cs typeface="Calibri" pitchFamily="34" charset="0"/>
              </a:rPr>
              <a:t>WRF meteorological fields</a:t>
            </a:r>
            <a:endParaRPr lang="en-IN" sz="2800" b="1" dirty="0">
              <a:solidFill>
                <a:schemeClr val="tx2"/>
              </a:solidFill>
              <a:latin typeface="Calibri" pitchFamily="34" charset="0"/>
              <a:cs typeface="Calibri" pitchFamily="34" charset="0"/>
            </a:endParaRPr>
          </a:p>
        </p:txBody>
      </p:sp>
      <p:pic>
        <p:nvPicPr>
          <p:cNvPr id="2" name="Picture 1"/>
          <p:cNvPicPr>
            <a:picLocks noChangeAspect="1"/>
          </p:cNvPicPr>
          <p:nvPr/>
        </p:nvPicPr>
        <p:blipFill>
          <a:blip r:embed="rId2"/>
          <a:stretch>
            <a:fillRect/>
          </a:stretch>
        </p:blipFill>
        <p:spPr>
          <a:xfrm>
            <a:off x="1447800" y="1250073"/>
            <a:ext cx="6400800" cy="5607927"/>
          </a:xfrm>
          <a:prstGeom prst="rect">
            <a:avLst/>
          </a:prstGeom>
        </p:spPr>
      </p:pic>
      <p:sp>
        <p:nvSpPr>
          <p:cNvPr id="4" name="TextBox 3"/>
          <p:cNvSpPr txBox="1"/>
          <p:nvPr/>
        </p:nvSpPr>
        <p:spPr>
          <a:xfrm>
            <a:off x="0" y="6611779"/>
            <a:ext cx="2209800" cy="246221"/>
          </a:xfrm>
          <a:prstGeom prst="rect">
            <a:avLst/>
          </a:prstGeom>
          <a:noFill/>
        </p:spPr>
        <p:txBody>
          <a:bodyPr wrap="square" rtlCol="0">
            <a:spAutoFit/>
          </a:bodyPr>
          <a:lstStyle/>
          <a:p>
            <a:r>
              <a:rPr lang="en-US" sz="1000" dirty="0" smtClean="0"/>
              <a:t>Source:  Breathe Easy Jakarta, 2015</a:t>
            </a:r>
            <a:endParaRPr lang="en-US" sz="1000" dirty="0"/>
          </a:p>
        </p:txBody>
      </p:sp>
    </p:spTree>
    <p:extLst>
      <p:ext uri="{BB962C8B-B14F-4D97-AF65-F5344CB8AC3E}">
        <p14:creationId xmlns:p14="http://schemas.microsoft.com/office/powerpoint/2010/main" val="2193684453"/>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2"/>
          <a:stretch>
            <a:fillRect/>
          </a:stretch>
        </p:blipFill>
        <p:spPr>
          <a:xfrm>
            <a:off x="2962275" y="3905250"/>
            <a:ext cx="6181725" cy="2952750"/>
          </a:xfrm>
          <a:prstGeom prst="rect">
            <a:avLst/>
          </a:prstGeom>
        </p:spPr>
      </p:pic>
      <p:sp>
        <p:nvSpPr>
          <p:cNvPr id="3" name="Title 1"/>
          <p:cNvSpPr txBox="1">
            <a:spLocks/>
          </p:cNvSpPr>
          <p:nvPr/>
        </p:nvSpPr>
        <p:spPr bwMode="auto">
          <a:xfrm>
            <a:off x="0" y="0"/>
            <a:ext cx="91440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b="1" dirty="0" smtClean="0">
                <a:solidFill>
                  <a:schemeClr val="tx2"/>
                </a:solidFill>
                <a:latin typeface="Calibri" pitchFamily="34" charset="0"/>
                <a:cs typeface="Calibri" pitchFamily="34" charset="0"/>
              </a:rPr>
              <a:t>Modeled using ATMoS dispersion model and </a:t>
            </a:r>
            <a:br>
              <a:rPr lang="en-US" sz="2800" b="1" dirty="0" smtClean="0">
                <a:solidFill>
                  <a:schemeClr val="tx2"/>
                </a:solidFill>
                <a:latin typeface="Calibri" pitchFamily="34" charset="0"/>
                <a:cs typeface="Calibri" pitchFamily="34" charset="0"/>
              </a:rPr>
            </a:br>
            <a:r>
              <a:rPr lang="en-US" sz="2800" b="1" dirty="0" smtClean="0">
                <a:solidFill>
                  <a:schemeClr val="tx2"/>
                </a:solidFill>
                <a:latin typeface="Calibri" pitchFamily="34" charset="0"/>
                <a:cs typeface="Calibri" pitchFamily="34" charset="0"/>
              </a:rPr>
              <a:t>WRF meteorological fields</a:t>
            </a:r>
          </a:p>
        </p:txBody>
      </p:sp>
      <p:pic>
        <p:nvPicPr>
          <p:cNvPr id="4" name="Picture 3"/>
          <p:cNvPicPr>
            <a:picLocks noChangeAspect="1"/>
          </p:cNvPicPr>
          <p:nvPr/>
        </p:nvPicPr>
        <p:blipFill>
          <a:blip r:embed="rId3"/>
          <a:stretch>
            <a:fillRect/>
          </a:stretch>
        </p:blipFill>
        <p:spPr>
          <a:xfrm>
            <a:off x="304800" y="990600"/>
            <a:ext cx="3657600" cy="3204530"/>
          </a:xfrm>
          <a:prstGeom prst="rect">
            <a:avLst/>
          </a:prstGeom>
        </p:spPr>
      </p:pic>
      <p:sp>
        <p:nvSpPr>
          <p:cNvPr id="5" name="Title 1"/>
          <p:cNvSpPr txBox="1">
            <a:spLocks/>
          </p:cNvSpPr>
          <p:nvPr/>
        </p:nvSpPr>
        <p:spPr bwMode="auto">
          <a:xfrm>
            <a:off x="0" y="4419600"/>
            <a:ext cx="2962275"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Designated Urban area</a:t>
            </a:r>
            <a:endParaRPr lang="en-IN" sz="2000" b="1" dirty="0">
              <a:latin typeface="Calibri" pitchFamily="34" charset="0"/>
              <a:cs typeface="Calibri" pitchFamily="34" charset="0"/>
            </a:endParaRPr>
          </a:p>
        </p:txBody>
      </p:sp>
      <p:cxnSp>
        <p:nvCxnSpPr>
          <p:cNvPr id="7" name="Straight Arrow Connector 6"/>
          <p:cNvCxnSpPr/>
          <p:nvPr/>
        </p:nvCxnSpPr>
        <p:spPr>
          <a:xfrm flipH="1">
            <a:off x="1600200" y="3389244"/>
            <a:ext cx="304800" cy="106680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itle 1"/>
          <p:cNvSpPr txBox="1">
            <a:spLocks/>
          </p:cNvSpPr>
          <p:nvPr/>
        </p:nvSpPr>
        <p:spPr bwMode="auto">
          <a:xfrm>
            <a:off x="3590925" y="3735456"/>
            <a:ext cx="5553075" cy="45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Monthly variation in the PM</a:t>
            </a:r>
            <a:r>
              <a:rPr lang="en-US" sz="2000" b="1" baseline="-25000" dirty="0" smtClean="0">
                <a:latin typeface="Calibri" pitchFamily="34" charset="0"/>
                <a:cs typeface="Calibri" pitchFamily="34" charset="0"/>
              </a:rPr>
              <a:t>10</a:t>
            </a:r>
            <a:r>
              <a:rPr lang="en-US" sz="2000" b="1" dirty="0" smtClean="0">
                <a:latin typeface="Calibri" pitchFamily="34" charset="0"/>
                <a:cs typeface="Calibri" pitchFamily="34" charset="0"/>
              </a:rPr>
              <a:t> concentrations</a:t>
            </a:r>
            <a:endParaRPr lang="en-IN" sz="2000" b="1" dirty="0">
              <a:latin typeface="Calibri" pitchFamily="34" charset="0"/>
              <a:cs typeface="Calibri" pitchFamily="34" charset="0"/>
            </a:endParaRPr>
          </a:p>
        </p:txBody>
      </p:sp>
      <p:pic>
        <p:nvPicPr>
          <p:cNvPr id="10" name="Picture 9"/>
          <p:cNvPicPr>
            <a:picLocks noChangeAspect="1"/>
          </p:cNvPicPr>
          <p:nvPr/>
        </p:nvPicPr>
        <p:blipFill>
          <a:blip r:embed="rId4"/>
          <a:stretch>
            <a:fillRect/>
          </a:stretch>
        </p:blipFill>
        <p:spPr>
          <a:xfrm>
            <a:off x="5181600" y="1516237"/>
            <a:ext cx="3438525" cy="1873007"/>
          </a:xfrm>
          <a:prstGeom prst="rect">
            <a:avLst/>
          </a:prstGeom>
        </p:spPr>
      </p:pic>
      <p:sp>
        <p:nvSpPr>
          <p:cNvPr id="11" name="TextBox 10"/>
          <p:cNvSpPr txBox="1"/>
          <p:nvPr/>
        </p:nvSpPr>
        <p:spPr>
          <a:xfrm>
            <a:off x="0" y="6611779"/>
            <a:ext cx="2209800" cy="246221"/>
          </a:xfrm>
          <a:prstGeom prst="rect">
            <a:avLst/>
          </a:prstGeom>
          <a:noFill/>
        </p:spPr>
        <p:txBody>
          <a:bodyPr wrap="square" rtlCol="0">
            <a:spAutoFit/>
          </a:bodyPr>
          <a:lstStyle/>
          <a:p>
            <a:r>
              <a:rPr lang="en-US" sz="1000" dirty="0" smtClean="0"/>
              <a:t>Source:  Breathe Easy Jakarta, 2015</a:t>
            </a:r>
            <a:endParaRPr lang="en-US" sz="1000" dirty="0"/>
          </a:p>
        </p:txBody>
      </p:sp>
    </p:spTree>
    <p:extLst>
      <p:ext uri="{BB962C8B-B14F-4D97-AF65-F5344CB8AC3E}">
        <p14:creationId xmlns:p14="http://schemas.microsoft.com/office/powerpoint/2010/main" val="2547225179"/>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0"/>
            <a:ext cx="91440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b="1" dirty="0" smtClean="0">
                <a:solidFill>
                  <a:schemeClr val="tx2"/>
                </a:solidFill>
                <a:latin typeface="Calibri" pitchFamily="34" charset="0"/>
                <a:cs typeface="Calibri" pitchFamily="34" charset="0"/>
              </a:rPr>
              <a:t>Modeled using ATMoS dispersion model and </a:t>
            </a:r>
            <a:br>
              <a:rPr lang="en-US" sz="2800" b="1" dirty="0" smtClean="0">
                <a:solidFill>
                  <a:schemeClr val="tx2"/>
                </a:solidFill>
                <a:latin typeface="Calibri" pitchFamily="34" charset="0"/>
                <a:cs typeface="Calibri" pitchFamily="34" charset="0"/>
              </a:rPr>
            </a:br>
            <a:r>
              <a:rPr lang="en-US" sz="2800" b="1" dirty="0" smtClean="0">
                <a:solidFill>
                  <a:schemeClr val="tx2"/>
                </a:solidFill>
                <a:latin typeface="Calibri" pitchFamily="34" charset="0"/>
                <a:cs typeface="Calibri" pitchFamily="34" charset="0"/>
              </a:rPr>
              <a:t>WRF meteorological fields</a:t>
            </a:r>
          </a:p>
        </p:txBody>
      </p:sp>
      <p:pic>
        <p:nvPicPr>
          <p:cNvPr id="4" name="Picture 3"/>
          <p:cNvPicPr>
            <a:picLocks noChangeAspect="1"/>
          </p:cNvPicPr>
          <p:nvPr/>
        </p:nvPicPr>
        <p:blipFill>
          <a:blip r:embed="rId2"/>
          <a:stretch>
            <a:fillRect/>
          </a:stretch>
        </p:blipFill>
        <p:spPr>
          <a:xfrm>
            <a:off x="685800" y="2057400"/>
            <a:ext cx="3657600" cy="3204530"/>
          </a:xfrm>
          <a:prstGeom prst="rect">
            <a:avLst/>
          </a:prstGeom>
        </p:spPr>
      </p:pic>
      <p:sp>
        <p:nvSpPr>
          <p:cNvPr id="5" name="Title 1"/>
          <p:cNvSpPr txBox="1">
            <a:spLocks/>
          </p:cNvSpPr>
          <p:nvPr/>
        </p:nvSpPr>
        <p:spPr bwMode="auto">
          <a:xfrm>
            <a:off x="381000" y="5486400"/>
            <a:ext cx="2962275"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Designated Urban area</a:t>
            </a:r>
            <a:endParaRPr lang="en-IN" sz="2000" b="1" dirty="0">
              <a:latin typeface="Calibri" pitchFamily="34" charset="0"/>
              <a:cs typeface="Calibri" pitchFamily="34" charset="0"/>
            </a:endParaRPr>
          </a:p>
        </p:txBody>
      </p:sp>
      <p:cxnSp>
        <p:nvCxnSpPr>
          <p:cNvPr id="7" name="Straight Arrow Connector 6"/>
          <p:cNvCxnSpPr/>
          <p:nvPr/>
        </p:nvCxnSpPr>
        <p:spPr>
          <a:xfrm flipH="1">
            <a:off x="1981200" y="4456044"/>
            <a:ext cx="304800" cy="106680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9" name="Title 1"/>
          <p:cNvSpPr txBox="1">
            <a:spLocks/>
          </p:cNvSpPr>
          <p:nvPr/>
        </p:nvSpPr>
        <p:spPr bwMode="auto">
          <a:xfrm>
            <a:off x="4614862" y="1517563"/>
            <a:ext cx="4224338" cy="45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Average source contributions</a:t>
            </a:r>
            <a:endParaRPr lang="en-IN" sz="2000" b="1" dirty="0">
              <a:latin typeface="Calibri" pitchFamily="34" charset="0"/>
              <a:cs typeface="Calibri" pitchFamily="34" charset="0"/>
            </a:endParaRPr>
          </a:p>
        </p:txBody>
      </p:sp>
      <p:pic>
        <p:nvPicPr>
          <p:cNvPr id="2" name="Picture 1"/>
          <p:cNvPicPr>
            <a:picLocks noChangeAspect="1"/>
          </p:cNvPicPr>
          <p:nvPr/>
        </p:nvPicPr>
        <p:blipFill>
          <a:blip r:embed="rId3"/>
          <a:stretch>
            <a:fillRect/>
          </a:stretch>
        </p:blipFill>
        <p:spPr>
          <a:xfrm>
            <a:off x="4892040" y="2057400"/>
            <a:ext cx="3657600" cy="3313355"/>
          </a:xfrm>
          <a:prstGeom prst="rect">
            <a:avLst/>
          </a:prstGeom>
        </p:spPr>
      </p:pic>
      <p:sp>
        <p:nvSpPr>
          <p:cNvPr id="8" name="TextBox 7"/>
          <p:cNvSpPr txBox="1"/>
          <p:nvPr/>
        </p:nvSpPr>
        <p:spPr>
          <a:xfrm>
            <a:off x="0" y="6611779"/>
            <a:ext cx="2209800" cy="246221"/>
          </a:xfrm>
          <a:prstGeom prst="rect">
            <a:avLst/>
          </a:prstGeom>
          <a:noFill/>
        </p:spPr>
        <p:txBody>
          <a:bodyPr wrap="square" rtlCol="0">
            <a:spAutoFit/>
          </a:bodyPr>
          <a:lstStyle/>
          <a:p>
            <a:r>
              <a:rPr lang="en-US" sz="1000" dirty="0" smtClean="0"/>
              <a:t>Source:  Breathe Easy Jakarta, 2015</a:t>
            </a:r>
            <a:endParaRPr lang="en-US" sz="1000" dirty="0"/>
          </a:p>
        </p:txBody>
      </p:sp>
    </p:spTree>
    <p:extLst>
      <p:ext uri="{BB962C8B-B14F-4D97-AF65-F5344CB8AC3E}">
        <p14:creationId xmlns:p14="http://schemas.microsoft.com/office/powerpoint/2010/main" val="269938955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0"/>
            <a:ext cx="91440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b="1" dirty="0" smtClean="0">
                <a:solidFill>
                  <a:schemeClr val="tx2"/>
                </a:solidFill>
                <a:latin typeface="Calibri" pitchFamily="34" charset="0"/>
                <a:cs typeface="Calibri" pitchFamily="34" charset="0"/>
              </a:rPr>
              <a:t>Modeled using ATMoS dispersion model and </a:t>
            </a:r>
            <a:br>
              <a:rPr lang="en-US" sz="2800" b="1" dirty="0" smtClean="0">
                <a:solidFill>
                  <a:schemeClr val="tx2"/>
                </a:solidFill>
                <a:latin typeface="Calibri" pitchFamily="34" charset="0"/>
                <a:cs typeface="Calibri" pitchFamily="34" charset="0"/>
              </a:rPr>
            </a:br>
            <a:r>
              <a:rPr lang="en-US" sz="2800" b="1" dirty="0" smtClean="0">
                <a:solidFill>
                  <a:schemeClr val="tx2"/>
                </a:solidFill>
                <a:latin typeface="Calibri" pitchFamily="34" charset="0"/>
                <a:cs typeface="Calibri" pitchFamily="34" charset="0"/>
              </a:rPr>
              <a:t>WRF meteorological fields</a:t>
            </a:r>
          </a:p>
        </p:txBody>
      </p:sp>
      <p:sp>
        <p:nvSpPr>
          <p:cNvPr id="5" name="Title 1"/>
          <p:cNvSpPr txBox="1">
            <a:spLocks/>
          </p:cNvSpPr>
          <p:nvPr/>
        </p:nvSpPr>
        <p:spPr bwMode="auto">
          <a:xfrm>
            <a:off x="381000" y="5486400"/>
            <a:ext cx="2962275"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Designated North Jakarta area</a:t>
            </a:r>
            <a:endParaRPr lang="en-IN" sz="2000" b="1" dirty="0">
              <a:latin typeface="Calibri" pitchFamily="34" charset="0"/>
              <a:cs typeface="Calibri" pitchFamily="34" charset="0"/>
            </a:endParaRPr>
          </a:p>
        </p:txBody>
      </p:sp>
      <p:sp>
        <p:nvSpPr>
          <p:cNvPr id="9" name="Title 1"/>
          <p:cNvSpPr txBox="1">
            <a:spLocks/>
          </p:cNvSpPr>
          <p:nvPr/>
        </p:nvSpPr>
        <p:spPr bwMode="auto">
          <a:xfrm>
            <a:off x="4614862" y="1517563"/>
            <a:ext cx="4224338" cy="45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Average source contributions</a:t>
            </a:r>
            <a:endParaRPr lang="en-IN" sz="2000" b="1" dirty="0">
              <a:latin typeface="Calibri" pitchFamily="34" charset="0"/>
              <a:cs typeface="Calibri" pitchFamily="34" charset="0"/>
            </a:endParaRPr>
          </a:p>
        </p:txBody>
      </p:sp>
      <p:pic>
        <p:nvPicPr>
          <p:cNvPr id="6" name="Picture 5"/>
          <p:cNvPicPr>
            <a:picLocks noChangeAspect="1"/>
          </p:cNvPicPr>
          <p:nvPr/>
        </p:nvPicPr>
        <p:blipFill>
          <a:blip r:embed="rId2"/>
          <a:stretch>
            <a:fillRect/>
          </a:stretch>
        </p:blipFill>
        <p:spPr>
          <a:xfrm>
            <a:off x="4892040" y="2057400"/>
            <a:ext cx="3657600" cy="3313355"/>
          </a:xfrm>
          <a:prstGeom prst="rect">
            <a:avLst/>
          </a:prstGeom>
        </p:spPr>
      </p:pic>
      <p:pic>
        <p:nvPicPr>
          <p:cNvPr id="8" name="Picture 7"/>
          <p:cNvPicPr>
            <a:picLocks noChangeAspect="1"/>
          </p:cNvPicPr>
          <p:nvPr/>
        </p:nvPicPr>
        <p:blipFill>
          <a:blip r:embed="rId3"/>
          <a:stretch>
            <a:fillRect/>
          </a:stretch>
        </p:blipFill>
        <p:spPr>
          <a:xfrm>
            <a:off x="685800" y="2057400"/>
            <a:ext cx="3657600" cy="3204530"/>
          </a:xfrm>
          <a:prstGeom prst="rect">
            <a:avLst/>
          </a:prstGeom>
        </p:spPr>
      </p:pic>
      <p:cxnSp>
        <p:nvCxnSpPr>
          <p:cNvPr id="7" name="Straight Arrow Connector 6"/>
          <p:cNvCxnSpPr/>
          <p:nvPr/>
        </p:nvCxnSpPr>
        <p:spPr>
          <a:xfrm flipH="1">
            <a:off x="1981200" y="3962400"/>
            <a:ext cx="381000" cy="1560444"/>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0" y="6611779"/>
            <a:ext cx="2209800" cy="246221"/>
          </a:xfrm>
          <a:prstGeom prst="rect">
            <a:avLst/>
          </a:prstGeom>
          <a:noFill/>
        </p:spPr>
        <p:txBody>
          <a:bodyPr wrap="square" rtlCol="0">
            <a:spAutoFit/>
          </a:bodyPr>
          <a:lstStyle/>
          <a:p>
            <a:r>
              <a:rPr lang="en-US" sz="1000" dirty="0" smtClean="0"/>
              <a:t>Source:  Breathe Easy Jakarta, 2015</a:t>
            </a:r>
            <a:endParaRPr lang="en-US" sz="1000" dirty="0"/>
          </a:p>
        </p:txBody>
      </p:sp>
    </p:spTree>
    <p:extLst>
      <p:ext uri="{BB962C8B-B14F-4D97-AF65-F5344CB8AC3E}">
        <p14:creationId xmlns:p14="http://schemas.microsoft.com/office/powerpoint/2010/main" val="2498097621"/>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0"/>
            <a:ext cx="91440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b="1" dirty="0" smtClean="0">
                <a:solidFill>
                  <a:schemeClr val="tx2"/>
                </a:solidFill>
                <a:latin typeface="Calibri" pitchFamily="34" charset="0"/>
                <a:cs typeface="Calibri" pitchFamily="34" charset="0"/>
              </a:rPr>
              <a:t>Modeled using ATMoS dispersion model and </a:t>
            </a:r>
            <a:br>
              <a:rPr lang="en-US" sz="2800" b="1" dirty="0" smtClean="0">
                <a:solidFill>
                  <a:schemeClr val="tx2"/>
                </a:solidFill>
                <a:latin typeface="Calibri" pitchFamily="34" charset="0"/>
                <a:cs typeface="Calibri" pitchFamily="34" charset="0"/>
              </a:rPr>
            </a:br>
            <a:r>
              <a:rPr lang="en-US" sz="2800" b="1" dirty="0" smtClean="0">
                <a:solidFill>
                  <a:schemeClr val="tx2"/>
                </a:solidFill>
                <a:latin typeface="Calibri" pitchFamily="34" charset="0"/>
                <a:cs typeface="Calibri" pitchFamily="34" charset="0"/>
              </a:rPr>
              <a:t>WRF meteorological fields</a:t>
            </a:r>
          </a:p>
        </p:txBody>
      </p:sp>
      <p:sp>
        <p:nvSpPr>
          <p:cNvPr id="5" name="Title 1"/>
          <p:cNvSpPr txBox="1">
            <a:spLocks/>
          </p:cNvSpPr>
          <p:nvPr/>
        </p:nvSpPr>
        <p:spPr bwMode="auto">
          <a:xfrm>
            <a:off x="381000" y="5486400"/>
            <a:ext cx="2962275"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Designated South Jakarta area</a:t>
            </a:r>
            <a:endParaRPr lang="en-IN" sz="2000" b="1" dirty="0">
              <a:latin typeface="Calibri" pitchFamily="34" charset="0"/>
              <a:cs typeface="Calibri" pitchFamily="34" charset="0"/>
            </a:endParaRPr>
          </a:p>
        </p:txBody>
      </p:sp>
      <p:sp>
        <p:nvSpPr>
          <p:cNvPr id="9" name="Title 1"/>
          <p:cNvSpPr txBox="1">
            <a:spLocks/>
          </p:cNvSpPr>
          <p:nvPr/>
        </p:nvSpPr>
        <p:spPr bwMode="auto">
          <a:xfrm>
            <a:off x="4614862" y="1517563"/>
            <a:ext cx="4224338" cy="45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Average source contributions</a:t>
            </a:r>
            <a:endParaRPr lang="en-IN" sz="2000" b="1" dirty="0">
              <a:latin typeface="Calibri" pitchFamily="34" charset="0"/>
              <a:cs typeface="Calibri" pitchFamily="34" charset="0"/>
            </a:endParaRPr>
          </a:p>
        </p:txBody>
      </p:sp>
      <p:pic>
        <p:nvPicPr>
          <p:cNvPr id="2" name="Picture 1"/>
          <p:cNvPicPr>
            <a:picLocks noChangeAspect="1"/>
          </p:cNvPicPr>
          <p:nvPr/>
        </p:nvPicPr>
        <p:blipFill>
          <a:blip r:embed="rId2"/>
          <a:stretch>
            <a:fillRect/>
          </a:stretch>
        </p:blipFill>
        <p:spPr>
          <a:xfrm>
            <a:off x="4892040" y="2057400"/>
            <a:ext cx="3657600" cy="3313355"/>
          </a:xfrm>
          <a:prstGeom prst="rect">
            <a:avLst/>
          </a:prstGeom>
        </p:spPr>
      </p:pic>
      <p:pic>
        <p:nvPicPr>
          <p:cNvPr id="4" name="Picture 3"/>
          <p:cNvPicPr>
            <a:picLocks noChangeAspect="1"/>
          </p:cNvPicPr>
          <p:nvPr/>
        </p:nvPicPr>
        <p:blipFill>
          <a:blip r:embed="rId3"/>
          <a:stretch>
            <a:fillRect/>
          </a:stretch>
        </p:blipFill>
        <p:spPr>
          <a:xfrm>
            <a:off x="685800" y="2057400"/>
            <a:ext cx="3657600" cy="3204530"/>
          </a:xfrm>
          <a:prstGeom prst="rect">
            <a:avLst/>
          </a:prstGeom>
        </p:spPr>
      </p:pic>
      <p:cxnSp>
        <p:nvCxnSpPr>
          <p:cNvPr id="7" name="Straight Arrow Connector 6"/>
          <p:cNvCxnSpPr/>
          <p:nvPr/>
        </p:nvCxnSpPr>
        <p:spPr>
          <a:xfrm flipH="1">
            <a:off x="1981200" y="4456044"/>
            <a:ext cx="304800" cy="1066800"/>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0" y="6611779"/>
            <a:ext cx="2209800" cy="246221"/>
          </a:xfrm>
          <a:prstGeom prst="rect">
            <a:avLst/>
          </a:prstGeom>
          <a:noFill/>
        </p:spPr>
        <p:txBody>
          <a:bodyPr wrap="square" rtlCol="0">
            <a:spAutoFit/>
          </a:bodyPr>
          <a:lstStyle/>
          <a:p>
            <a:r>
              <a:rPr lang="en-US" sz="1000" dirty="0" smtClean="0"/>
              <a:t>Source:  Breathe Easy Jakarta, 2015</a:t>
            </a:r>
            <a:endParaRPr lang="en-US" sz="1000" dirty="0"/>
          </a:p>
        </p:txBody>
      </p:sp>
    </p:spTree>
    <p:extLst>
      <p:ext uri="{BB962C8B-B14F-4D97-AF65-F5344CB8AC3E}">
        <p14:creationId xmlns:p14="http://schemas.microsoft.com/office/powerpoint/2010/main" val="152343478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p:cNvSpPr txBox="1">
            <a:spLocks/>
          </p:cNvSpPr>
          <p:nvPr/>
        </p:nvSpPr>
        <p:spPr bwMode="auto">
          <a:xfrm>
            <a:off x="0" y="0"/>
            <a:ext cx="9144000" cy="147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800" b="1" dirty="0" smtClean="0">
                <a:solidFill>
                  <a:schemeClr val="tx2"/>
                </a:solidFill>
                <a:latin typeface="Calibri" pitchFamily="34" charset="0"/>
                <a:cs typeface="Calibri" pitchFamily="34" charset="0"/>
              </a:rPr>
              <a:t>Modeled using ATMoS dispersion model and </a:t>
            </a:r>
            <a:br>
              <a:rPr lang="en-US" sz="2800" b="1" dirty="0" smtClean="0">
                <a:solidFill>
                  <a:schemeClr val="tx2"/>
                </a:solidFill>
                <a:latin typeface="Calibri" pitchFamily="34" charset="0"/>
                <a:cs typeface="Calibri" pitchFamily="34" charset="0"/>
              </a:rPr>
            </a:br>
            <a:r>
              <a:rPr lang="en-US" sz="2800" b="1" dirty="0" smtClean="0">
                <a:solidFill>
                  <a:schemeClr val="tx2"/>
                </a:solidFill>
                <a:latin typeface="Calibri" pitchFamily="34" charset="0"/>
                <a:cs typeface="Calibri" pitchFamily="34" charset="0"/>
              </a:rPr>
              <a:t>WRF meteorological fields</a:t>
            </a:r>
          </a:p>
        </p:txBody>
      </p:sp>
      <p:sp>
        <p:nvSpPr>
          <p:cNvPr id="5" name="Title 1"/>
          <p:cNvSpPr txBox="1">
            <a:spLocks/>
          </p:cNvSpPr>
          <p:nvPr/>
        </p:nvSpPr>
        <p:spPr bwMode="auto">
          <a:xfrm>
            <a:off x="381000" y="5486400"/>
            <a:ext cx="2962275"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Designated East Jakarta area</a:t>
            </a:r>
            <a:endParaRPr lang="en-IN" sz="2000" b="1" dirty="0">
              <a:latin typeface="Calibri" pitchFamily="34" charset="0"/>
              <a:cs typeface="Calibri" pitchFamily="34" charset="0"/>
            </a:endParaRPr>
          </a:p>
        </p:txBody>
      </p:sp>
      <p:sp>
        <p:nvSpPr>
          <p:cNvPr id="9" name="Title 1"/>
          <p:cNvSpPr txBox="1">
            <a:spLocks/>
          </p:cNvSpPr>
          <p:nvPr/>
        </p:nvSpPr>
        <p:spPr bwMode="auto">
          <a:xfrm>
            <a:off x="4614862" y="1517563"/>
            <a:ext cx="4224338" cy="455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a:r>
              <a:rPr lang="en-US" sz="2000" b="1" dirty="0" smtClean="0">
                <a:latin typeface="Calibri" pitchFamily="34" charset="0"/>
                <a:cs typeface="Calibri" pitchFamily="34" charset="0"/>
              </a:rPr>
              <a:t>Average source contributions</a:t>
            </a:r>
            <a:endParaRPr lang="en-IN" sz="2000" b="1" dirty="0">
              <a:latin typeface="Calibri" pitchFamily="34" charset="0"/>
              <a:cs typeface="Calibri" pitchFamily="34" charset="0"/>
            </a:endParaRPr>
          </a:p>
        </p:txBody>
      </p:sp>
      <p:pic>
        <p:nvPicPr>
          <p:cNvPr id="2" name="Picture 1"/>
          <p:cNvPicPr>
            <a:picLocks noChangeAspect="1"/>
          </p:cNvPicPr>
          <p:nvPr/>
        </p:nvPicPr>
        <p:blipFill>
          <a:blip r:embed="rId2"/>
          <a:stretch>
            <a:fillRect/>
          </a:stretch>
        </p:blipFill>
        <p:spPr>
          <a:xfrm>
            <a:off x="4892040" y="2057400"/>
            <a:ext cx="3657600" cy="3313355"/>
          </a:xfrm>
          <a:prstGeom prst="rect">
            <a:avLst/>
          </a:prstGeom>
        </p:spPr>
      </p:pic>
      <p:pic>
        <p:nvPicPr>
          <p:cNvPr id="4" name="Picture 3"/>
          <p:cNvPicPr>
            <a:picLocks noChangeAspect="1"/>
          </p:cNvPicPr>
          <p:nvPr/>
        </p:nvPicPr>
        <p:blipFill>
          <a:blip r:embed="rId3"/>
          <a:stretch>
            <a:fillRect/>
          </a:stretch>
        </p:blipFill>
        <p:spPr>
          <a:xfrm>
            <a:off x="685800" y="2057400"/>
            <a:ext cx="3657600" cy="3204530"/>
          </a:xfrm>
          <a:prstGeom prst="rect">
            <a:avLst/>
          </a:prstGeom>
        </p:spPr>
      </p:pic>
      <p:cxnSp>
        <p:nvCxnSpPr>
          <p:cNvPr id="7" name="Straight Arrow Connector 6"/>
          <p:cNvCxnSpPr/>
          <p:nvPr/>
        </p:nvCxnSpPr>
        <p:spPr>
          <a:xfrm flipH="1">
            <a:off x="1981200" y="4459356"/>
            <a:ext cx="838200" cy="1103244"/>
          </a:xfrm>
          <a:prstGeom prst="straightConnector1">
            <a:avLst/>
          </a:prstGeom>
          <a:ln w="57150">
            <a:solidFill>
              <a:schemeClr val="tx1"/>
            </a:solidFill>
            <a:tailEnd type="triangle"/>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0" y="6611779"/>
            <a:ext cx="2209800" cy="246221"/>
          </a:xfrm>
          <a:prstGeom prst="rect">
            <a:avLst/>
          </a:prstGeom>
          <a:noFill/>
        </p:spPr>
        <p:txBody>
          <a:bodyPr wrap="square" rtlCol="0">
            <a:spAutoFit/>
          </a:bodyPr>
          <a:lstStyle/>
          <a:p>
            <a:r>
              <a:rPr lang="en-US" sz="1000" dirty="0" smtClean="0"/>
              <a:t>Source:  Breathe Easy Jakarta, 2015</a:t>
            </a:r>
            <a:endParaRPr lang="en-US" sz="1000" dirty="0"/>
          </a:p>
        </p:txBody>
      </p:sp>
    </p:spTree>
    <p:extLst>
      <p:ext uri="{BB962C8B-B14F-4D97-AF65-F5344CB8AC3E}">
        <p14:creationId xmlns:p14="http://schemas.microsoft.com/office/powerpoint/2010/main" val="231795143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Group 98"/>
          <p:cNvGraphicFramePr>
            <a:graphicFrameLocks noGrp="1"/>
          </p:cNvGraphicFramePr>
          <p:nvPr>
            <p:ph sz="half" idx="4294967295"/>
            <p:extLst>
              <p:ext uri="{D42A27DB-BD31-4B8C-83A1-F6EECF244321}">
                <p14:modId xmlns:p14="http://schemas.microsoft.com/office/powerpoint/2010/main" val="3241131419"/>
              </p:ext>
            </p:extLst>
          </p:nvPr>
        </p:nvGraphicFramePr>
        <p:xfrm>
          <a:off x="533400" y="1219200"/>
          <a:ext cx="8001000" cy="4507362"/>
        </p:xfrm>
        <a:graphic>
          <a:graphicData uri="http://schemas.openxmlformats.org/drawingml/2006/table">
            <a:tbl>
              <a:tblPr/>
              <a:tblGrid>
                <a:gridCol w="533400"/>
                <a:gridCol w="334178"/>
                <a:gridCol w="2866220"/>
                <a:gridCol w="1600200"/>
                <a:gridCol w="1280161"/>
                <a:gridCol w="1386841"/>
              </a:tblGrid>
              <a:tr h="224164">
                <a:tc rowSpan="2" grid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id-ID" sz="1200" b="0" i="0" u="none" strike="noStrike" cap="small" normalizeH="0" baseline="0" dirty="0" smtClean="0">
                        <a:ln>
                          <a:noFill/>
                        </a:ln>
                        <a:solidFill>
                          <a:schemeClr val="tx1"/>
                        </a:solidFill>
                        <a:effectLst/>
                        <a:latin typeface="Verdana" pitchFamily="34" charset="0"/>
                      </a:endParaRPr>
                    </a:p>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small" normalizeH="0" baseline="0" dirty="0" smtClean="0">
                          <a:ln>
                            <a:noFill/>
                          </a:ln>
                          <a:solidFill>
                            <a:schemeClr val="tx1"/>
                          </a:solidFill>
                          <a:effectLst/>
                          <a:latin typeface="Verdana" pitchFamily="34" charset="0"/>
                        </a:rPr>
                        <a:t>No</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rowSpan="2" hMerge="1">
                  <a:txBody>
                    <a:bodyPr/>
                    <a:lstStyle/>
                    <a:p>
                      <a:endParaRPr lang="en-US"/>
                    </a:p>
                  </a:txBody>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id-ID" sz="1200" b="0" i="0" u="none" strike="noStrike" cap="small" normalizeH="0" baseline="0" dirty="0" smtClean="0">
                        <a:ln>
                          <a:noFill/>
                        </a:ln>
                        <a:solidFill>
                          <a:schemeClr val="tx1"/>
                        </a:solidFill>
                        <a:effectLst/>
                        <a:latin typeface="Verdana" pitchFamily="34" charset="0"/>
                      </a:endParaRPr>
                    </a:p>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small" normalizeH="0" baseline="0" dirty="0" smtClean="0">
                          <a:ln>
                            <a:noFill/>
                          </a:ln>
                          <a:solidFill>
                            <a:schemeClr val="tx1"/>
                          </a:solidFill>
                          <a:effectLst/>
                          <a:latin typeface="Verdana" pitchFamily="34" charset="0"/>
                        </a:rPr>
                        <a:t>Jenis Kendaraan</a:t>
                      </a:r>
                      <a:endParaRPr kumimoji="0" lang="en-US" sz="1200" b="0" i="0" u="none" strike="noStrike" cap="small"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row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id-ID" sz="1200" b="0" i="0" u="none" strike="noStrike" cap="small" normalizeH="0" baseline="0" dirty="0" smtClean="0">
                        <a:ln>
                          <a:noFill/>
                        </a:ln>
                        <a:solidFill>
                          <a:schemeClr val="tx1"/>
                        </a:solidFill>
                        <a:effectLst/>
                        <a:latin typeface="Verdana" pitchFamily="34" charset="0"/>
                      </a:endParaRPr>
                    </a:p>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small" normalizeH="0" baseline="0" dirty="0" smtClean="0">
                          <a:ln>
                            <a:noFill/>
                          </a:ln>
                          <a:solidFill>
                            <a:schemeClr val="tx1"/>
                          </a:solidFill>
                          <a:effectLst/>
                          <a:latin typeface="Verdana" pitchFamily="34" charset="0"/>
                        </a:rPr>
                        <a:t>Jumlah</a:t>
                      </a:r>
                      <a:endParaRPr kumimoji="0" lang="en-US" sz="1200" b="0" i="0" u="none" strike="noStrike" cap="small"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gridSpan="2">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small" normalizeH="0" baseline="0" dirty="0" smtClean="0">
                          <a:ln>
                            <a:noFill/>
                          </a:ln>
                          <a:solidFill>
                            <a:schemeClr val="tx1"/>
                          </a:solidFill>
                          <a:effectLst/>
                          <a:latin typeface="Verdana" pitchFamily="34" charset="0"/>
                        </a:rPr>
                        <a:t>Jenis Bahan Bakar</a:t>
                      </a:r>
                      <a:endParaRPr kumimoji="0" lang="en-US" sz="1200" b="0" i="0" u="none" strike="noStrike" cap="small"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hMerge="1">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0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r>
              <a:tr h="241286">
                <a:tc gridSpan="2" vMerge="1">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0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hMerge="1" vMerge="1">
                  <a:txBody>
                    <a:bodyPr/>
                    <a:lstStyle/>
                    <a:p>
                      <a:endParaRPr lang="en-US"/>
                    </a:p>
                  </a:txBody>
                  <a:tcPr/>
                </a:tc>
                <a:tc vMerge="1">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0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vMerge="1">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0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chemeClr val="bg1"/>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small" normalizeH="0" baseline="0" dirty="0" smtClean="0">
                          <a:ln>
                            <a:noFill/>
                          </a:ln>
                          <a:solidFill>
                            <a:schemeClr val="tx1"/>
                          </a:solidFill>
                          <a:effectLst/>
                          <a:latin typeface="Verdana" pitchFamily="34" charset="0"/>
                        </a:rPr>
                        <a:t>Gas</a:t>
                      </a:r>
                      <a:endParaRPr kumimoji="0" lang="en-US" sz="1200" b="0" i="0" u="none" strike="noStrike" cap="small"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small" normalizeH="0" baseline="0" dirty="0" smtClean="0">
                          <a:ln>
                            <a:noFill/>
                          </a:ln>
                          <a:solidFill>
                            <a:schemeClr val="tx1"/>
                          </a:solidFill>
                          <a:effectLst/>
                          <a:latin typeface="Verdana" pitchFamily="34" charset="0"/>
                        </a:rPr>
                        <a:t>BBM</a:t>
                      </a:r>
                      <a:endParaRPr kumimoji="0" lang="en-US" sz="1200" b="0" i="0" u="none" strike="noStrike" cap="small"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C000"/>
                    </a:solidFill>
                  </a:tcPr>
                </a:tc>
              </a:tr>
              <a:tr h="308616">
                <a:tc gridSpan="6">
                  <a:txBody>
                    <a:bodyPr/>
                    <a:lstStyle/>
                    <a:p>
                      <a:pPr marL="360363" marR="0" lvl="0" indent="-360363" algn="l" defTabSz="914400" rtl="0" eaLnBrk="1" fontAlgn="base" latinLnBrk="0" hangingPunct="1">
                        <a:lnSpc>
                          <a:spcPct val="100000"/>
                        </a:lnSpc>
                        <a:spcBef>
                          <a:spcPct val="20000"/>
                        </a:spcBef>
                        <a:spcAft>
                          <a:spcPct val="0"/>
                        </a:spcAft>
                        <a:buClr>
                          <a:schemeClr val="accent2"/>
                        </a:buClr>
                        <a:buSzTx/>
                        <a:buFont typeface="Wingdings" pitchFamily="2" charset="2"/>
                        <a:buAutoNum type="alphaUcPeriod"/>
                        <a:tabLst/>
                      </a:pPr>
                      <a:r>
                        <a:rPr kumimoji="0" lang="id-ID" sz="1200" b="1" i="0" u="none" strike="noStrike" cap="none" normalizeH="0" baseline="0" dirty="0" smtClean="0">
                          <a:ln>
                            <a:noFill/>
                          </a:ln>
                          <a:solidFill>
                            <a:schemeClr val="tx1"/>
                          </a:solidFill>
                          <a:effectLst/>
                          <a:latin typeface="Verdana" pitchFamily="34" charset="0"/>
                        </a:rPr>
                        <a:t>Angkutan Umum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pPr>
                      <a:endParaRPr kumimoji="0" lang="en-US" sz="14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4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4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4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691112">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1</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Bus Besar</a:t>
                      </a:r>
                      <a:r>
                        <a:rPr kumimoji="0" lang="en-US" sz="1200" b="0" i="0" u="none" strike="noStrike" cap="none" normalizeH="0" baseline="0" dirty="0" smtClean="0">
                          <a:ln>
                            <a:noFill/>
                          </a:ln>
                          <a:solidFill>
                            <a:schemeClr val="tx1"/>
                          </a:solidFill>
                          <a:effectLst/>
                          <a:latin typeface="Verdana" pitchFamily="34" charset="0"/>
                        </a:rPr>
                        <a:t>:</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pPr>
                      <a:r>
                        <a:rPr kumimoji="0" lang="en-US" sz="1200" b="0" i="0" u="none" strike="noStrike" cap="none" normalizeH="0" baseline="0" dirty="0" smtClean="0">
                          <a:ln>
                            <a:noFill/>
                          </a:ln>
                          <a:solidFill>
                            <a:schemeClr val="tx1"/>
                          </a:solidFill>
                          <a:effectLst/>
                          <a:latin typeface="Verdana" pitchFamily="34" charset="0"/>
                        </a:rPr>
                        <a:t>Non </a:t>
                      </a:r>
                      <a:r>
                        <a:rPr kumimoji="0" lang="en-US" sz="1200" b="0" i="0" u="none" strike="noStrike" cap="none" normalizeH="0" baseline="0" dirty="0" err="1" smtClean="0">
                          <a:ln>
                            <a:noFill/>
                          </a:ln>
                          <a:solidFill>
                            <a:schemeClr val="tx1"/>
                          </a:solidFill>
                          <a:effectLst/>
                          <a:latin typeface="Verdana" pitchFamily="34" charset="0"/>
                        </a:rPr>
                        <a:t>Busway</a:t>
                      </a:r>
                      <a:endParaRPr kumimoji="0" lang="en-US" sz="1200" b="0" i="0" u="none" strike="noStrike" cap="none" normalizeH="0" baseline="0" dirty="0" smtClean="0">
                        <a:ln>
                          <a:noFill/>
                        </a:ln>
                        <a:solidFill>
                          <a:schemeClr val="tx1"/>
                        </a:solidFill>
                        <a:effectLst/>
                        <a:latin typeface="Verdana" pitchFamily="34" charset="0"/>
                      </a:endParaRP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pPr>
                      <a:r>
                        <a:rPr kumimoji="0" lang="en-US" sz="1200" b="0" i="0" u="none" strike="noStrike" cap="none" normalizeH="0" baseline="0" dirty="0" smtClean="0">
                          <a:ln>
                            <a:noFill/>
                          </a:ln>
                          <a:solidFill>
                            <a:schemeClr val="tx1"/>
                          </a:solidFill>
                          <a:effectLst/>
                          <a:latin typeface="Verdana" pitchFamily="34" charset="0"/>
                        </a:rPr>
                        <a:t>Busway/BRT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rgbClr val="FF0000"/>
                          </a:solidFill>
                          <a:effectLst/>
                          <a:latin typeface="Verdana" pitchFamily="34" charset="0"/>
                        </a:rPr>
                        <a:t>6</a:t>
                      </a:r>
                      <a:r>
                        <a:rPr kumimoji="0" lang="id-ID" sz="1200" b="0" i="0" u="none" strike="noStrike" cap="none" normalizeH="0" baseline="0" dirty="0" smtClean="0">
                          <a:ln>
                            <a:noFill/>
                          </a:ln>
                          <a:solidFill>
                            <a:srgbClr val="FF0000"/>
                          </a:solidFill>
                          <a:effectLst/>
                          <a:latin typeface="Verdana" pitchFamily="34" charset="0"/>
                        </a:rPr>
                        <a:t>.</a:t>
                      </a:r>
                      <a:r>
                        <a:rPr kumimoji="0" lang="en-US" sz="1200" b="0" i="0" u="none" strike="noStrike" cap="none" normalizeH="0" baseline="0" dirty="0" smtClean="0">
                          <a:ln>
                            <a:noFill/>
                          </a:ln>
                          <a:solidFill>
                            <a:srgbClr val="FF0000"/>
                          </a:solidFill>
                          <a:effectLst/>
                          <a:latin typeface="Verdana" pitchFamily="34" charset="0"/>
                        </a:rPr>
                        <a:t>440</a:t>
                      </a: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883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a:t>
                      </a: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883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4</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540</a:t>
                      </a: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9202">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2</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Bus Sedang</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rgbClr val="FF0000"/>
                          </a:solidFill>
                          <a:effectLst/>
                          <a:latin typeface="Verdana" pitchFamily="34" charset="0"/>
                        </a:rPr>
                        <a:t>5</a:t>
                      </a:r>
                      <a:r>
                        <a:rPr kumimoji="0" lang="id-ID" sz="1200" b="0" i="0" u="none" strike="noStrike" cap="none" normalizeH="0" baseline="0" dirty="0" smtClean="0">
                          <a:ln>
                            <a:noFill/>
                          </a:ln>
                          <a:solidFill>
                            <a:srgbClr val="FF0000"/>
                          </a:solidFill>
                          <a:effectLst/>
                          <a:latin typeface="Verdana" pitchFamily="34" charset="0"/>
                        </a:rPr>
                        <a:t>.</a:t>
                      </a:r>
                      <a:r>
                        <a:rPr kumimoji="0" lang="en-US" sz="1200" b="0" i="0" u="none" strike="noStrike" cap="none" normalizeH="0" baseline="0" dirty="0" smtClean="0">
                          <a:ln>
                            <a:noFill/>
                          </a:ln>
                          <a:solidFill>
                            <a:srgbClr val="FF0000"/>
                          </a:solidFill>
                          <a:effectLst/>
                          <a:latin typeface="Verdana" pitchFamily="34" charset="0"/>
                        </a:rPr>
                        <a:t>979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id-ID"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5</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979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692834">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Minibus:</a:t>
                      </a: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pPr>
                      <a:r>
                        <a:rPr kumimoji="0" lang="en-US" sz="1200" b="0" i="0" u="none" strike="noStrike" cap="none" normalizeH="0" baseline="0" dirty="0" err="1" smtClean="0">
                          <a:ln>
                            <a:noFill/>
                          </a:ln>
                          <a:solidFill>
                            <a:schemeClr val="tx1"/>
                          </a:solidFill>
                          <a:effectLst/>
                          <a:latin typeface="Verdana" pitchFamily="34" charset="0"/>
                        </a:rPr>
                        <a:t>Microlet</a:t>
                      </a:r>
                      <a:endParaRPr kumimoji="0" lang="en-US" sz="1200" b="0" i="0" u="none" strike="noStrike" cap="none" normalizeH="0" baseline="0" dirty="0" smtClean="0">
                        <a:ln>
                          <a:noFill/>
                        </a:ln>
                        <a:solidFill>
                          <a:schemeClr val="tx1"/>
                        </a:solidFill>
                        <a:effectLst/>
                        <a:latin typeface="Verdana" pitchFamily="34" charset="0"/>
                      </a:endParaRP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pPr>
                      <a:r>
                        <a:rPr kumimoji="0" lang="en-US" sz="1200" b="0" i="0" u="none" strike="noStrike" cap="none" normalizeH="0" baseline="0" dirty="0" smtClean="0">
                          <a:ln>
                            <a:noFill/>
                          </a:ln>
                          <a:solidFill>
                            <a:schemeClr val="tx1"/>
                          </a:solidFill>
                          <a:effectLst/>
                          <a:latin typeface="Verdana" pitchFamily="34" charset="0"/>
                        </a:rPr>
                        <a:t>KWK</a:t>
                      </a:r>
                      <a:endParaRPr kumimoji="0" lang="id-ID" sz="1200" b="0" i="0" u="none" strike="noStrike" cap="none" normalizeH="0" baseline="0" dirty="0" smtClean="0">
                        <a:ln>
                          <a:noFill/>
                        </a:ln>
                        <a:solidFill>
                          <a:schemeClr val="tx1"/>
                        </a:solidFill>
                        <a:effectLst/>
                        <a:latin typeface="Verdana" pitchFamily="34" charset="0"/>
                      </a:endParaRPr>
                    </a:p>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Char char="§"/>
                        <a:tabLst/>
                      </a:pPr>
                      <a:r>
                        <a:rPr kumimoji="0" lang="id-ID" sz="1200" b="0" i="0" u="none" strike="noStrike" cap="none" normalizeH="0" baseline="0" dirty="0" smtClean="0">
                          <a:ln>
                            <a:noFill/>
                          </a:ln>
                          <a:solidFill>
                            <a:schemeClr val="tx1"/>
                          </a:solidFill>
                          <a:effectLst/>
                          <a:latin typeface="Verdana" pitchFamily="34" charset="0"/>
                        </a:rPr>
                        <a:t>APB</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6</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746</a:t>
                      </a: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6</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238</a:t>
                      </a:r>
                      <a:endParaRPr kumimoji="0" lang="id-ID"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1.096</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36</a:t>
                      </a: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6</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710</a:t>
                      </a:r>
                      <a:endParaRPr kumimoji="0" lang="id-ID" sz="1200" b="0" i="0" u="none" strike="noStrike" cap="none" normalizeH="0" baseline="0" dirty="0" smtClean="0">
                        <a:ln>
                          <a:noFill/>
                        </a:ln>
                        <a:solidFill>
                          <a:schemeClr val="tx1"/>
                        </a:solidFill>
                        <a:effectLst/>
                        <a:latin typeface="Verdana" pitchFamily="34" charset="0"/>
                      </a:endParaRP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6.238</a:t>
                      </a:r>
                    </a:p>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1.096</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9202">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4</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Ta</a:t>
                      </a:r>
                      <a:r>
                        <a:rPr kumimoji="0" lang="id-ID" sz="1200" b="0" i="0" u="none" strike="noStrike" cap="none" normalizeH="0" baseline="0" dirty="0" smtClean="0">
                          <a:ln>
                            <a:noFill/>
                          </a:ln>
                          <a:solidFill>
                            <a:schemeClr val="tx1"/>
                          </a:solidFill>
                          <a:effectLst/>
                          <a:latin typeface="Verdana" pitchFamily="34" charset="0"/>
                        </a:rPr>
                        <a:t>ksi</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24</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256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2</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360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21</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896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9202">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5</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Bajaj</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14</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424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400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14</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024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30178">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6</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gridSpan="2">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Lain-lain</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25</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827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25</a:t>
                      </a:r>
                      <a:r>
                        <a:rPr kumimoji="0" lang="id-ID" sz="1200" b="0" i="0" u="none" strike="noStrike" cap="none" normalizeH="0" baseline="0" dirty="0" smtClean="0">
                          <a:ln>
                            <a:noFill/>
                          </a:ln>
                          <a:solidFill>
                            <a:schemeClr val="tx1"/>
                          </a:solidFill>
                          <a:effectLst/>
                          <a:latin typeface="Verdana" pitchFamily="34" charset="0"/>
                        </a:rPr>
                        <a:t>.</a:t>
                      </a:r>
                      <a:r>
                        <a:rPr kumimoji="0" lang="en-US" sz="1200" b="0" i="0" u="none" strike="noStrike" cap="none" normalizeH="0" baseline="0" dirty="0" smtClean="0">
                          <a:ln>
                            <a:noFill/>
                          </a:ln>
                          <a:solidFill>
                            <a:schemeClr val="tx1"/>
                          </a:solidFill>
                          <a:effectLst/>
                          <a:latin typeface="Verdana" pitchFamily="34" charset="0"/>
                        </a:rPr>
                        <a:t>827</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430178">
                <a:tc gridSpan="3">
                  <a:txBody>
                    <a:bodyPr/>
                    <a:lstStyle/>
                    <a:p>
                      <a:pPr marL="360363" marR="0" lvl="0" indent="-360363" algn="l" defTabSz="914400" rtl="0" eaLnBrk="1" fontAlgn="base" latinLnBrk="0" hangingPunct="1">
                        <a:lnSpc>
                          <a:spcPct val="100000"/>
                        </a:lnSpc>
                        <a:spcBef>
                          <a:spcPct val="20000"/>
                        </a:spcBef>
                        <a:spcAft>
                          <a:spcPct val="0"/>
                        </a:spcAft>
                        <a:buClr>
                          <a:schemeClr val="accent2"/>
                        </a:buClr>
                        <a:buSzTx/>
                        <a:buFont typeface="Wingdings" pitchFamily="2" charset="2"/>
                        <a:buAutoNum type="alphaUcPeriod" startAt="2"/>
                        <a:tabLst/>
                      </a:pPr>
                      <a:r>
                        <a:rPr kumimoji="0" lang="id-ID" sz="1200" b="1" i="0" u="none" strike="noStrike" cap="none" normalizeH="0" baseline="0" dirty="0" smtClean="0">
                          <a:ln>
                            <a:noFill/>
                          </a:ln>
                          <a:solidFill>
                            <a:schemeClr val="tx1"/>
                          </a:solidFill>
                          <a:effectLst/>
                          <a:latin typeface="Verdana" pitchFamily="34" charset="0"/>
                        </a:rPr>
                        <a:t>Kendaraan Operasional Pemda DKI Jakarta</a:t>
                      </a:r>
                      <a:endParaRPr kumimoji="0" lang="en-US" sz="1200" b="1"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hMerge="1">
                  <a:txBody>
                    <a:bodyPr/>
                    <a:lstStyle/>
                    <a:p>
                      <a:endParaRPr lang="en-US"/>
                    </a:p>
                  </a:txBody>
                  <a:tcPr/>
                </a:tc>
                <a:tc hMerge="1">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en-US" sz="14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9.237</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id-ID" sz="1200" b="0" i="0" u="none" strike="noStrike" cap="none" normalizeH="0" baseline="0" dirty="0" smtClean="0">
                          <a:ln>
                            <a:noFill/>
                          </a:ln>
                          <a:solidFill>
                            <a:schemeClr val="tx1"/>
                          </a:solidFill>
                          <a:effectLst/>
                          <a:latin typeface="Verdana" pitchFamily="34" charset="0"/>
                        </a:rPr>
                        <a:t>9.237</a:t>
                      </a:r>
                      <a:endParaRPr kumimoji="0" lang="en-US" sz="1200" b="0" i="0" u="none" strike="noStrike" cap="none" normalizeH="0" baseline="0" dirty="0" smtClean="0">
                        <a:ln>
                          <a:noFill/>
                        </a:ln>
                        <a:solidFill>
                          <a:schemeClr val="tx1"/>
                        </a:solidFill>
                        <a:effectLst/>
                        <a:latin typeface="Verdana"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FFF00"/>
                    </a:solidFill>
                  </a:tcPr>
                </a:tc>
              </a:tr>
              <a:tr h="279202">
                <a:tc gridSpan="2">
                  <a:txBody>
                    <a:bodyPr/>
                    <a:lstStyle/>
                    <a:p>
                      <a:pPr marL="0" marR="0" lvl="0" indent="0" algn="l" defTabSz="914400" rtl="0" eaLnBrk="1" fontAlgn="base" latinLnBrk="0" hangingPunct="1">
                        <a:lnSpc>
                          <a:spcPct val="100000"/>
                        </a:lnSpc>
                        <a:spcBef>
                          <a:spcPct val="20000"/>
                        </a:spcBef>
                        <a:spcAft>
                          <a:spcPct val="0"/>
                        </a:spcAft>
                        <a:buClr>
                          <a:schemeClr val="accent2"/>
                        </a:buClr>
                        <a:buSzTx/>
                        <a:buFont typeface="Wingdings" pitchFamily="2" charset="2"/>
                        <a:buNone/>
                        <a:tabLst/>
                      </a:pPr>
                      <a:endParaRPr kumimoji="0" lang="id-ID" sz="1200" b="0" i="0" u="none" strike="noStrike" cap="none" normalizeH="0" baseline="0" dirty="0" smtClean="0">
                        <a:ln>
                          <a:noFill/>
                        </a:ln>
                        <a:solidFill>
                          <a:schemeClr val="tx1"/>
                        </a:solidFill>
                        <a:effectLst/>
                        <a:latin typeface="Verdana" pitchFamily="34" charset="0"/>
                      </a:endParaRPr>
                    </a:p>
                  </a:txBody>
                  <a:tcPr horzOverflow="overflow">
                    <a:lnL w="28575" cap="flat" cmpd="sng" algn="ctr">
                      <a:solidFill>
                        <a:schemeClr val="tx1"/>
                      </a:solidFill>
                      <a:prstDash val="solid"/>
                      <a:round/>
                      <a:headEnd type="none" w="med" len="med"/>
                      <a:tailEnd type="none" w="med" len="med"/>
                    </a:lnL>
                    <a:lnR>
                      <a:noFill/>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99"/>
                    </a:solidFill>
                  </a:tcPr>
                </a:tc>
                <a:tc hMerge="1">
                  <a:txBody>
                    <a:bodyPr/>
                    <a:lstStyle/>
                    <a:p>
                      <a:endParaRPr lang="en-US"/>
                    </a:p>
                  </a:txBody>
                  <a:tcPr/>
                </a:tc>
                <a:tc>
                  <a:txBody>
                    <a:bodyPr/>
                    <a:lstStyle/>
                    <a:p>
                      <a:pPr marL="0" marR="0" lvl="0" indent="0" algn="ct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Total</a:t>
                      </a:r>
                    </a:p>
                  </a:txBody>
                  <a:tcPr horzOverflow="overflow">
                    <a:lnL>
                      <a:noFill/>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99"/>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101,348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99"/>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3,896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99"/>
                    </a:solidFill>
                  </a:tcPr>
                </a:tc>
                <a:tc>
                  <a:txBody>
                    <a:bodyPr/>
                    <a:lstStyle/>
                    <a:p>
                      <a:pPr marL="0" marR="0" lvl="0" indent="0" algn="r" defTabSz="914400" rtl="0" eaLnBrk="1" fontAlgn="base" latinLnBrk="0" hangingPunct="1">
                        <a:lnSpc>
                          <a:spcPct val="100000"/>
                        </a:lnSpc>
                        <a:spcBef>
                          <a:spcPct val="20000"/>
                        </a:spcBef>
                        <a:spcAft>
                          <a:spcPct val="0"/>
                        </a:spcAft>
                        <a:buClr>
                          <a:schemeClr val="accent2"/>
                        </a:buClr>
                        <a:buSzTx/>
                        <a:buFont typeface="Wingdings" pitchFamily="2" charset="2"/>
                        <a:buNone/>
                        <a:tabLst/>
                      </a:pPr>
                      <a:r>
                        <a:rPr kumimoji="0" lang="en-US" sz="1200" b="0" i="0" u="none" strike="noStrike" cap="none" normalizeH="0" baseline="0" dirty="0" smtClean="0">
                          <a:ln>
                            <a:noFill/>
                          </a:ln>
                          <a:solidFill>
                            <a:schemeClr val="tx1"/>
                          </a:solidFill>
                          <a:effectLst/>
                          <a:latin typeface="Verdana" pitchFamily="34" charset="0"/>
                        </a:rPr>
                        <a:t>98,552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FCC99"/>
                    </a:solidFill>
                  </a:tcPr>
                </a:tc>
              </a:tr>
            </a:tbl>
          </a:graphicData>
        </a:graphic>
      </p:graphicFrame>
      <p:sp>
        <p:nvSpPr>
          <p:cNvPr id="5" name="TextBox 4"/>
          <p:cNvSpPr txBox="1"/>
          <p:nvPr/>
        </p:nvSpPr>
        <p:spPr>
          <a:xfrm>
            <a:off x="457200" y="5715000"/>
            <a:ext cx="5214974" cy="230832"/>
          </a:xfrm>
          <a:prstGeom prst="rect">
            <a:avLst/>
          </a:prstGeom>
          <a:noFill/>
        </p:spPr>
        <p:txBody>
          <a:bodyPr wrap="square" rtlCol="0">
            <a:spAutoFit/>
          </a:bodyPr>
          <a:lstStyle/>
          <a:p>
            <a:r>
              <a:rPr lang="id-ID" sz="900" dirty="0" smtClean="0"/>
              <a:t>Sumber:  Dinas Perhubungan Provinsi DKI Jakarta, 201</a:t>
            </a:r>
            <a:r>
              <a:rPr lang="en-US" sz="900" dirty="0" smtClean="0"/>
              <a:t>5</a:t>
            </a:r>
            <a:endParaRPr lang="id-ID" sz="900" dirty="0"/>
          </a:p>
        </p:txBody>
      </p:sp>
      <p:sp>
        <p:nvSpPr>
          <p:cNvPr id="6" name="Title 1"/>
          <p:cNvSpPr>
            <a:spLocks noGrp="1"/>
          </p:cNvSpPr>
          <p:nvPr>
            <p:ph type="title"/>
          </p:nvPr>
        </p:nvSpPr>
        <p:spPr>
          <a:xfrm>
            <a:off x="533400" y="228600"/>
            <a:ext cx="8229600" cy="1143000"/>
          </a:xfrm>
        </p:spPr>
        <p:txBody>
          <a:bodyPr>
            <a:noAutofit/>
          </a:bodyPr>
          <a:lstStyle/>
          <a:p>
            <a:r>
              <a:rPr lang="en-US" sz="3600" dirty="0" smtClean="0"/>
              <a:t>Status of Public Transport</a:t>
            </a:r>
            <a:endParaRPr lang="id-ID" sz="3600" dirty="0"/>
          </a:p>
        </p:txBody>
      </p:sp>
      <p:sp>
        <p:nvSpPr>
          <p:cNvPr id="7" name="Rectangle 6"/>
          <p:cNvSpPr/>
          <p:nvPr/>
        </p:nvSpPr>
        <p:spPr>
          <a:xfrm>
            <a:off x="533400" y="6012359"/>
            <a:ext cx="8153400" cy="769441"/>
          </a:xfrm>
          <a:prstGeom prst="rect">
            <a:avLst/>
          </a:prstGeom>
        </p:spPr>
        <p:txBody>
          <a:bodyPr wrap="square">
            <a:spAutoFit/>
          </a:bodyPr>
          <a:lstStyle/>
          <a:p>
            <a:pPr algn="ctr"/>
            <a:r>
              <a:rPr lang="en-US" sz="2200" dirty="0" smtClean="0">
                <a:solidFill>
                  <a:srgbClr val="FF0000"/>
                </a:solidFill>
              </a:rPr>
              <a:t>Excellence Trigger from Governor DKI Jakarta to provide and operate 108 Euro 6 Standard of buses with CNG</a:t>
            </a:r>
            <a:r>
              <a:rPr lang="en-US" sz="2200" dirty="0">
                <a:solidFill>
                  <a:srgbClr val="FF0000"/>
                </a:solidFill>
              </a:rPr>
              <a:t> </a:t>
            </a:r>
            <a:r>
              <a:rPr lang="en-US" sz="2200" dirty="0" smtClean="0">
                <a:solidFill>
                  <a:srgbClr val="FF0000"/>
                </a:solidFill>
              </a:rPr>
              <a:t>(2015)</a:t>
            </a:r>
            <a:endParaRPr lang="en-US" sz="2200" dirty="0">
              <a:solidFill>
                <a:srgbClr val="FF0000"/>
              </a:solidFill>
            </a:endParaRPr>
          </a:p>
        </p:txBody>
      </p:sp>
    </p:spTree>
    <p:extLst>
      <p:ext uri="{BB962C8B-B14F-4D97-AF65-F5344CB8AC3E}">
        <p14:creationId xmlns:p14="http://schemas.microsoft.com/office/powerpoint/2010/main" val="227967433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 y="1227332"/>
            <a:ext cx="7620000" cy="212546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57250" y="3429000"/>
            <a:ext cx="7448550" cy="242370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8"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90662" y="5943600"/>
            <a:ext cx="5553075" cy="457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857250" y="143470"/>
            <a:ext cx="7330340" cy="923330"/>
          </a:xfrm>
          <a:prstGeom prst="rect">
            <a:avLst/>
          </a:prstGeom>
          <a:noFill/>
        </p:spPr>
        <p:txBody>
          <a:bodyPr wrap="none" rtlCol="0">
            <a:spAutoFit/>
          </a:bodyPr>
          <a:lstStyle/>
          <a:p>
            <a:r>
              <a:rPr lang="en-US" sz="3600" dirty="0" err="1" smtClean="0"/>
              <a:t>Adopsi</a:t>
            </a:r>
            <a:r>
              <a:rPr lang="en-US" sz="3600" dirty="0" smtClean="0"/>
              <a:t> Low Emission Vehicle Standard</a:t>
            </a:r>
          </a:p>
          <a:p>
            <a:r>
              <a:rPr lang="en-US" dirty="0" smtClean="0"/>
              <a:t>Technical Solution </a:t>
            </a:r>
            <a:r>
              <a:rPr lang="en-US" dirty="0" err="1" smtClean="0"/>
              <a:t>untuk</a:t>
            </a:r>
            <a:r>
              <a:rPr lang="en-US" dirty="0" smtClean="0"/>
              <a:t> </a:t>
            </a:r>
            <a:r>
              <a:rPr lang="en-US" dirty="0" err="1" smtClean="0"/>
              <a:t>Pengendalin</a:t>
            </a:r>
            <a:r>
              <a:rPr lang="en-US" dirty="0" smtClean="0"/>
              <a:t> </a:t>
            </a:r>
            <a:r>
              <a:rPr lang="en-US" dirty="0" err="1" smtClean="0"/>
              <a:t>Pencemaran</a:t>
            </a:r>
            <a:r>
              <a:rPr lang="en-US" dirty="0" smtClean="0"/>
              <a:t> </a:t>
            </a:r>
            <a:r>
              <a:rPr lang="en-US" dirty="0" err="1" smtClean="0"/>
              <a:t>Udara</a:t>
            </a:r>
            <a:endParaRPr lang="en-US" dirty="0"/>
          </a:p>
        </p:txBody>
      </p:sp>
    </p:spTree>
    <p:extLst>
      <p:ext uri="{BB962C8B-B14F-4D97-AF65-F5344CB8AC3E}">
        <p14:creationId xmlns:p14="http://schemas.microsoft.com/office/powerpoint/2010/main" val="35426459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02" name="Text Box 5"/>
          <p:cNvSpPr txBox="1">
            <a:spLocks noChangeArrowheads="1"/>
          </p:cNvSpPr>
          <p:nvPr/>
        </p:nvSpPr>
        <p:spPr bwMode="auto">
          <a:xfrm>
            <a:off x="1157133" y="44132"/>
            <a:ext cx="7691438" cy="836612"/>
          </a:xfrm>
          <a:prstGeom prst="rect">
            <a:avLst/>
          </a:prstGeom>
          <a:noFill/>
          <a:ln w="9525">
            <a:noFill/>
            <a:miter lim="800000"/>
            <a:headEnd/>
            <a:tailEnd/>
          </a:ln>
        </p:spPr>
        <p:txBody>
          <a:bodyPr lIns="91438" rIns="91438" anchor="ctr"/>
          <a:lstStyle/>
          <a:p>
            <a:pPr algn="ctr" defTabSz="912813"/>
            <a:r>
              <a:rPr lang="en-US" sz="2400" b="1" dirty="0">
                <a:solidFill>
                  <a:schemeClr val="tx2"/>
                </a:solidFill>
              </a:rPr>
              <a:t>Global Automobile Production Ranking 2012</a:t>
            </a:r>
            <a:endParaRPr lang="th-TH" sz="2400" b="1" dirty="0">
              <a:solidFill>
                <a:schemeClr val="tx2"/>
              </a:solidFill>
            </a:endParaRPr>
          </a:p>
        </p:txBody>
      </p:sp>
      <p:pic>
        <p:nvPicPr>
          <p:cNvPr id="256003" name="Picture 10"/>
          <p:cNvPicPr>
            <a:picLocks noChangeAspect="1" noChangeArrowheads="1"/>
          </p:cNvPicPr>
          <p:nvPr/>
        </p:nvPicPr>
        <p:blipFill>
          <a:blip r:embed="rId3" cstate="print"/>
          <a:srcRect/>
          <a:stretch>
            <a:fillRect/>
          </a:stretch>
        </p:blipFill>
        <p:spPr bwMode="auto">
          <a:xfrm>
            <a:off x="228600" y="685800"/>
            <a:ext cx="8715375" cy="4724400"/>
          </a:xfrm>
          <a:prstGeom prst="rect">
            <a:avLst/>
          </a:prstGeom>
          <a:noFill/>
          <a:ln w="9525">
            <a:noFill/>
            <a:miter lim="800000"/>
            <a:headEnd/>
            <a:tailEnd/>
          </a:ln>
        </p:spPr>
      </p:pic>
      <p:sp>
        <p:nvSpPr>
          <p:cNvPr id="256004" name="Slide Number Placeholder 3"/>
          <p:cNvSpPr txBox="1">
            <a:spLocks noGrp="1"/>
          </p:cNvSpPr>
          <p:nvPr/>
        </p:nvSpPr>
        <p:spPr bwMode="auto">
          <a:xfrm>
            <a:off x="381000" y="6248400"/>
            <a:ext cx="8382000" cy="457200"/>
          </a:xfrm>
          <a:prstGeom prst="rect">
            <a:avLst/>
          </a:prstGeom>
          <a:noFill/>
          <a:ln w="9525">
            <a:noFill/>
            <a:miter lim="800000"/>
            <a:headEnd/>
            <a:tailEnd/>
          </a:ln>
        </p:spPr>
        <p:txBody>
          <a:bodyPr anchor="b"/>
          <a:lstStyle/>
          <a:p>
            <a:pPr algn="ctr"/>
            <a:r>
              <a:rPr lang="en-US" sz="1400" dirty="0" err="1" smtClean="0">
                <a:latin typeface="Arial" panose="020B0604020202020204" pitchFamily="34" charset="0"/>
                <a:cs typeface="Arial" panose="020B0604020202020204" pitchFamily="34" charset="0"/>
              </a:rPr>
              <a:t>Buruknya</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kualitas</a:t>
            </a:r>
            <a:r>
              <a:rPr lang="en-US" sz="1400" dirty="0" smtClean="0">
                <a:latin typeface="Arial" panose="020B0604020202020204" pitchFamily="34" charset="0"/>
                <a:cs typeface="Arial" panose="020B0604020202020204" pitchFamily="34" charset="0"/>
              </a:rPr>
              <a:t> BBM di Indonesia </a:t>
            </a:r>
            <a:r>
              <a:rPr lang="en-US" sz="1400" dirty="0" err="1" smtClean="0">
                <a:latin typeface="Arial" panose="020B0604020202020204" pitchFamily="34" charset="0"/>
                <a:cs typeface="Arial" panose="020B0604020202020204" pitchFamily="34" charset="0"/>
              </a:rPr>
              <a:t>menjadi</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dalih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bagi</a:t>
            </a:r>
            <a:r>
              <a:rPr lang="en-US" sz="1400" dirty="0" smtClean="0">
                <a:latin typeface="Arial" panose="020B0604020202020204" pitchFamily="34" charset="0"/>
                <a:cs typeface="Arial" panose="020B0604020202020204" pitchFamily="34" charset="0"/>
              </a:rPr>
              <a:t> Auto-industry </a:t>
            </a:r>
            <a:r>
              <a:rPr lang="en-US" sz="1400" dirty="0" err="1" smtClean="0">
                <a:latin typeface="Arial" panose="020B0604020202020204" pitchFamily="34" charset="0"/>
                <a:cs typeface="Arial" panose="020B0604020202020204" pitchFamily="34" charset="0"/>
              </a:rPr>
              <a:t>untuk</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tidak</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mengembangkan</a:t>
            </a:r>
            <a:r>
              <a:rPr lang="en-US" sz="1400" dirty="0" smtClean="0">
                <a:latin typeface="Arial" panose="020B0604020202020204" pitchFamily="34" charset="0"/>
                <a:cs typeface="Arial" panose="020B0604020202020204" pitchFamily="34" charset="0"/>
              </a:rPr>
              <a:t> </a:t>
            </a:r>
            <a:r>
              <a:rPr lang="en-US" sz="1400" i="1" dirty="0" smtClean="0">
                <a:latin typeface="Arial" panose="020B0604020202020204" pitchFamily="34" charset="0"/>
                <a:cs typeface="Arial" panose="020B0604020202020204" pitchFamily="34" charset="0"/>
              </a:rPr>
              <a:t>advance tech of vehicle </a:t>
            </a:r>
            <a:r>
              <a:rPr lang="en-US" sz="1400" dirty="0" smtClean="0">
                <a:latin typeface="Arial" panose="020B0604020202020204" pitchFamily="34" charset="0"/>
                <a:cs typeface="Arial" panose="020B0604020202020204" pitchFamily="34" charset="0"/>
              </a:rPr>
              <a:t>(Low Emission Vehicle </a:t>
            </a:r>
            <a:r>
              <a:rPr lang="en-US" sz="1400" dirty="0" err="1" smtClean="0">
                <a:latin typeface="Arial" panose="020B0604020202020204" pitchFamily="34" charset="0"/>
                <a:cs typeface="Arial" panose="020B0604020202020204" pitchFamily="34" charset="0"/>
              </a:rPr>
              <a:t>dan</a:t>
            </a:r>
            <a:r>
              <a:rPr lang="en-US" sz="1400" dirty="0" smtClean="0">
                <a:latin typeface="Arial" panose="020B0604020202020204" pitchFamily="34" charset="0"/>
                <a:cs typeface="Arial" panose="020B0604020202020204" pitchFamily="34" charset="0"/>
              </a:rPr>
              <a:t> Low Carbon Emission Vehicle) yang </a:t>
            </a:r>
            <a:r>
              <a:rPr lang="en-US" sz="1400" dirty="0" err="1" smtClean="0">
                <a:latin typeface="Arial" panose="020B0604020202020204" pitchFamily="34" charset="0"/>
                <a:cs typeface="Arial" panose="020B0604020202020204" pitchFamily="34" charset="0"/>
              </a:rPr>
              <a:t>diminati</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oleh</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konsumen</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saat</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ini</a:t>
            </a:r>
            <a:r>
              <a:rPr lang="en-US" sz="1400" dirty="0" smtClean="0">
                <a:latin typeface="Arial" panose="020B0604020202020204" pitchFamily="34" charset="0"/>
                <a:cs typeface="Arial" panose="020B0604020202020204" pitchFamily="34" charset="0"/>
              </a:rPr>
              <a:t>:  </a:t>
            </a:r>
            <a:r>
              <a:rPr lang="en-US" sz="1400" i="1" dirty="0" smtClean="0">
                <a:latin typeface="Arial" panose="020B0604020202020204" pitchFamily="34" charset="0"/>
                <a:cs typeface="Arial" panose="020B0604020202020204" pitchFamily="34" charset="0"/>
              </a:rPr>
              <a:t>Principle</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produsen</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otomotif</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memusatkan</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produksi</a:t>
            </a:r>
            <a:r>
              <a:rPr lang="en-US" sz="1400" dirty="0" smtClean="0">
                <a:latin typeface="Arial" panose="020B0604020202020204" pitchFamily="34" charset="0"/>
                <a:cs typeface="Arial" panose="020B0604020202020204" pitchFamily="34" charset="0"/>
              </a:rPr>
              <a:t> di Thailand </a:t>
            </a:r>
            <a:r>
              <a:rPr lang="en-US" sz="1400" dirty="0" err="1" smtClean="0">
                <a:latin typeface="Arial" panose="020B0604020202020204" pitchFamily="34" charset="0"/>
                <a:cs typeface="Arial" panose="020B0604020202020204" pitchFamily="34" charset="0"/>
              </a:rPr>
              <a:t>sejak</a:t>
            </a:r>
            <a:r>
              <a:rPr lang="en-US" sz="1400" dirty="0" smtClean="0">
                <a:latin typeface="Arial" panose="020B0604020202020204" pitchFamily="34" charset="0"/>
                <a:cs typeface="Arial" panose="020B0604020202020204" pitchFamily="34" charset="0"/>
              </a:rPr>
              <a:t> 2003/2004, </a:t>
            </a:r>
            <a:r>
              <a:rPr lang="en-US" sz="1400" dirty="0" err="1" smtClean="0">
                <a:latin typeface="Arial" panose="020B0604020202020204" pitchFamily="34" charset="0"/>
                <a:cs typeface="Arial" panose="020B0604020202020204" pitchFamily="34" charset="0"/>
              </a:rPr>
              <a:t>sehingga</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industri</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otomotif</a:t>
            </a:r>
            <a:r>
              <a:rPr lang="en-US" sz="1400" dirty="0" smtClean="0">
                <a:latin typeface="Arial" panose="020B0604020202020204" pitchFamily="34" charset="0"/>
                <a:cs typeface="Arial" panose="020B0604020202020204" pitchFamily="34" charset="0"/>
              </a:rPr>
              <a:t> Indonesia </a:t>
            </a:r>
            <a:r>
              <a:rPr lang="en-US" sz="1400" dirty="0" err="1" smtClean="0">
                <a:latin typeface="Arial" panose="020B0604020202020204" pitchFamily="34" charset="0"/>
                <a:cs typeface="Arial" panose="020B0604020202020204" pitchFamily="34" charset="0"/>
              </a:rPr>
              <a:t>tidak</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mampu</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menguasai</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pasar</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otomotif</a:t>
            </a:r>
            <a:r>
              <a:rPr lang="en-US" sz="1400" dirty="0" smtClean="0">
                <a:latin typeface="Arial" panose="020B0604020202020204" pitchFamily="34" charset="0"/>
                <a:cs typeface="Arial" panose="020B0604020202020204" pitchFamily="34" charset="0"/>
              </a:rPr>
              <a:t> di Indonesia </a:t>
            </a:r>
            <a:r>
              <a:rPr lang="en-US" sz="1400" dirty="0" err="1" smtClean="0">
                <a:latin typeface="Arial" panose="020B0604020202020204" pitchFamily="34" charset="0"/>
                <a:cs typeface="Arial" panose="020B0604020202020204" pitchFamily="34" charset="0"/>
              </a:rPr>
              <a:t>sebagai</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pasar</a:t>
            </a:r>
            <a:r>
              <a:rPr lang="en-US" sz="1400" dirty="0" smtClean="0">
                <a:latin typeface="Arial" panose="020B0604020202020204" pitchFamily="34" charset="0"/>
                <a:cs typeface="Arial" panose="020B0604020202020204" pitchFamily="34" charset="0"/>
              </a:rPr>
              <a:t> </a:t>
            </a:r>
            <a:r>
              <a:rPr lang="en-US" sz="1400" dirty="0" err="1" smtClean="0">
                <a:latin typeface="Arial" panose="020B0604020202020204" pitchFamily="34" charset="0"/>
                <a:cs typeface="Arial" panose="020B0604020202020204" pitchFamily="34" charset="0"/>
              </a:rPr>
              <a:t>terbesar</a:t>
            </a:r>
            <a:r>
              <a:rPr lang="en-US" sz="1400" dirty="0" smtClean="0">
                <a:latin typeface="Arial" panose="020B0604020202020204" pitchFamily="34" charset="0"/>
                <a:cs typeface="Arial" panose="020B0604020202020204" pitchFamily="34" charset="0"/>
              </a:rPr>
              <a:t> di Asia Tenggara.</a:t>
            </a:r>
            <a:endParaRPr lang="th-TH" sz="1400" dirty="0">
              <a:latin typeface="Arial" panose="020B0604020202020204" pitchFamily="34" charset="0"/>
            </a:endParaRPr>
          </a:p>
        </p:txBody>
      </p:sp>
      <p:sp>
        <p:nvSpPr>
          <p:cNvPr id="2" name="TextBox 1"/>
          <p:cNvSpPr txBox="1"/>
          <p:nvPr/>
        </p:nvSpPr>
        <p:spPr>
          <a:xfrm>
            <a:off x="7694141" y="2906369"/>
            <a:ext cx="1123950" cy="381000"/>
          </a:xfrm>
          <a:prstGeom prst="rect">
            <a:avLst/>
          </a:prstGeom>
          <a:solidFill>
            <a:srgbClr val="FFFF00"/>
          </a:solidFill>
        </p:spPr>
        <p:txBody>
          <a:bodyPr wrap="square" rtlCol="0">
            <a:spAutoFit/>
          </a:bodyPr>
          <a:lstStyle/>
          <a:p>
            <a:pPr algn="ctr"/>
            <a:r>
              <a:rPr lang="en-US" b="1" dirty="0" smtClean="0">
                <a:solidFill>
                  <a:srgbClr val="FF0000"/>
                </a:solidFill>
              </a:rPr>
              <a:t>No 18</a:t>
            </a:r>
            <a:endParaRPr lang="en-US" b="1" dirty="0">
              <a:solidFill>
                <a:srgbClr val="FF0000"/>
              </a:solidFill>
            </a:endParaRPr>
          </a:p>
        </p:txBody>
      </p:sp>
      <p:cxnSp>
        <p:nvCxnSpPr>
          <p:cNvPr id="4" name="Straight Arrow Connector 3"/>
          <p:cNvCxnSpPr/>
          <p:nvPr/>
        </p:nvCxnSpPr>
        <p:spPr>
          <a:xfrm>
            <a:off x="8256116" y="3287369"/>
            <a:ext cx="0" cy="751231"/>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43344561"/>
      </p:ext>
    </p:extLst>
  </p:cSld>
  <p:clrMapOvr>
    <a:masterClrMapping/>
  </p:clrMapOvr>
  <p:transition spd="slow"/>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8050" name="Text Box 5"/>
          <p:cNvSpPr txBox="1">
            <a:spLocks noChangeArrowheads="1"/>
          </p:cNvSpPr>
          <p:nvPr/>
        </p:nvSpPr>
        <p:spPr bwMode="auto">
          <a:xfrm>
            <a:off x="947895" y="44133"/>
            <a:ext cx="7691438" cy="836613"/>
          </a:xfrm>
          <a:prstGeom prst="rect">
            <a:avLst/>
          </a:prstGeom>
          <a:noFill/>
          <a:ln w="9525">
            <a:noFill/>
            <a:miter lim="800000"/>
            <a:headEnd/>
            <a:tailEnd/>
          </a:ln>
        </p:spPr>
        <p:txBody>
          <a:bodyPr lIns="91438" rIns="91438" anchor="ctr"/>
          <a:lstStyle/>
          <a:p>
            <a:pPr algn="ctr" defTabSz="912813"/>
            <a:r>
              <a:rPr lang="en-US" sz="2500" b="1" dirty="0">
                <a:solidFill>
                  <a:schemeClr val="tx2"/>
                </a:solidFill>
              </a:rPr>
              <a:t>Global Automobile Sale Ranking 2012</a:t>
            </a:r>
            <a:r>
              <a:rPr lang="th-TH" sz="2500" b="1" dirty="0">
                <a:solidFill>
                  <a:schemeClr val="tx2"/>
                </a:solidFill>
              </a:rPr>
              <a:t> </a:t>
            </a:r>
            <a:endParaRPr lang="en-US" sz="2500" b="1" dirty="0">
              <a:solidFill>
                <a:schemeClr val="tx2"/>
              </a:solidFill>
            </a:endParaRPr>
          </a:p>
        </p:txBody>
      </p:sp>
      <p:sp>
        <p:nvSpPr>
          <p:cNvPr id="258051" name="Text Box 7"/>
          <p:cNvSpPr txBox="1">
            <a:spLocks noChangeArrowheads="1"/>
          </p:cNvSpPr>
          <p:nvPr/>
        </p:nvSpPr>
        <p:spPr bwMode="auto">
          <a:xfrm>
            <a:off x="7151687" y="4648200"/>
            <a:ext cx="1763713" cy="276225"/>
          </a:xfrm>
          <a:prstGeom prst="rect">
            <a:avLst/>
          </a:prstGeom>
          <a:noFill/>
          <a:ln w="9525">
            <a:noFill/>
            <a:miter lim="800000"/>
            <a:headEnd/>
            <a:tailEnd/>
          </a:ln>
        </p:spPr>
        <p:txBody>
          <a:bodyPr lIns="91438" rIns="91438">
            <a:spAutoFit/>
          </a:bodyPr>
          <a:lstStyle/>
          <a:p>
            <a:pPr algn="ctr" defTabSz="912813" eaLnBrk="0" hangingPunct="0">
              <a:spcBef>
                <a:spcPct val="50000"/>
              </a:spcBef>
            </a:pPr>
            <a:r>
              <a:rPr lang="en-US" sz="1200" b="1" dirty="0"/>
              <a:t>Source: FOURIN</a:t>
            </a:r>
          </a:p>
        </p:txBody>
      </p:sp>
      <p:grpSp>
        <p:nvGrpSpPr>
          <p:cNvPr id="2" name="Group 5"/>
          <p:cNvGrpSpPr>
            <a:grpSpLocks/>
          </p:cNvGrpSpPr>
          <p:nvPr/>
        </p:nvGrpSpPr>
        <p:grpSpPr bwMode="auto">
          <a:xfrm>
            <a:off x="438467" y="762001"/>
            <a:ext cx="8629333" cy="3962400"/>
            <a:chOff x="41275" y="790153"/>
            <a:chExt cx="9059863" cy="5591175"/>
          </a:xfrm>
        </p:grpSpPr>
        <p:pic>
          <p:nvPicPr>
            <p:cNvPr id="258054" name="Picture 2"/>
            <p:cNvPicPr>
              <a:picLocks noChangeAspect="1" noChangeArrowheads="1"/>
            </p:cNvPicPr>
            <p:nvPr/>
          </p:nvPicPr>
          <p:blipFill>
            <a:blip r:embed="rId3" cstate="print"/>
            <a:srcRect/>
            <a:stretch>
              <a:fillRect/>
            </a:stretch>
          </p:blipFill>
          <p:spPr bwMode="auto">
            <a:xfrm>
              <a:off x="41275" y="790153"/>
              <a:ext cx="9059863" cy="5591175"/>
            </a:xfrm>
            <a:prstGeom prst="rect">
              <a:avLst/>
            </a:prstGeom>
            <a:noFill/>
            <a:ln w="9525">
              <a:noFill/>
              <a:miter lim="800000"/>
              <a:headEnd/>
              <a:tailEnd/>
            </a:ln>
          </p:spPr>
        </p:pic>
        <p:sp>
          <p:nvSpPr>
            <p:cNvPr id="258055" name="Text Box 4"/>
            <p:cNvSpPr txBox="1">
              <a:spLocks noChangeArrowheads="1"/>
            </p:cNvSpPr>
            <p:nvPr/>
          </p:nvSpPr>
          <p:spPr bwMode="auto">
            <a:xfrm>
              <a:off x="5929322" y="2492896"/>
              <a:ext cx="1657350" cy="338554"/>
            </a:xfrm>
            <a:prstGeom prst="rect">
              <a:avLst/>
            </a:prstGeom>
            <a:solidFill>
              <a:srgbClr val="FF0000"/>
            </a:solidFill>
            <a:ln w="9525">
              <a:noFill/>
              <a:miter lim="800000"/>
              <a:headEnd/>
              <a:tailEnd/>
            </a:ln>
          </p:spPr>
          <p:txBody>
            <a:bodyPr lIns="91438" rIns="91438">
              <a:spAutoFit/>
            </a:bodyPr>
            <a:lstStyle/>
            <a:p>
              <a:pPr algn="ctr" defTabSz="912813"/>
              <a:r>
                <a:rPr lang="en-US" sz="1600" b="1" dirty="0">
                  <a:solidFill>
                    <a:schemeClr val="bg1"/>
                  </a:solidFill>
                </a:rPr>
                <a:t>No. 13</a:t>
              </a:r>
              <a:endParaRPr lang="en-US" sz="1600" dirty="0">
                <a:solidFill>
                  <a:schemeClr val="bg1"/>
                </a:solidFill>
              </a:endParaRPr>
            </a:p>
          </p:txBody>
        </p:sp>
        <p:sp>
          <p:nvSpPr>
            <p:cNvPr id="258056" name="AutoShape 5"/>
            <p:cNvSpPr>
              <a:spLocks noChangeArrowheads="1"/>
            </p:cNvSpPr>
            <p:nvPr/>
          </p:nvSpPr>
          <p:spPr bwMode="auto">
            <a:xfrm>
              <a:off x="6572264" y="2852936"/>
              <a:ext cx="131762" cy="1084263"/>
            </a:xfrm>
            <a:prstGeom prst="downArrow">
              <a:avLst>
                <a:gd name="adj1" fmla="val 50000"/>
                <a:gd name="adj2" fmla="val 182866"/>
              </a:avLst>
            </a:prstGeom>
            <a:solidFill>
              <a:srgbClr val="FF0000"/>
            </a:solidFill>
            <a:ln w="9525">
              <a:solidFill>
                <a:schemeClr val="tx1"/>
              </a:solidFill>
              <a:miter lim="800000"/>
              <a:headEnd/>
              <a:tailEnd/>
            </a:ln>
          </p:spPr>
          <p:txBody>
            <a:bodyPr wrap="none" lIns="91438" rIns="91438" anchor="ctr"/>
            <a:lstStyle/>
            <a:p>
              <a:pPr defTabSz="912813" eaLnBrk="0" hangingPunct="0"/>
              <a:endParaRPr lang="en-US" sz="2700" b="1">
                <a:latin typeface="Angsana New" charset="-34"/>
              </a:endParaRPr>
            </a:p>
          </p:txBody>
        </p:sp>
      </p:grpSp>
      <p:sp>
        <p:nvSpPr>
          <p:cNvPr id="258057" name="TextBox 1"/>
          <p:cNvSpPr txBox="1">
            <a:spLocks noChangeArrowheads="1"/>
          </p:cNvSpPr>
          <p:nvPr/>
        </p:nvSpPr>
        <p:spPr bwMode="auto">
          <a:xfrm>
            <a:off x="684213" y="919163"/>
            <a:ext cx="1063625" cy="307975"/>
          </a:xfrm>
          <a:prstGeom prst="rect">
            <a:avLst/>
          </a:prstGeom>
          <a:noFill/>
          <a:ln w="9525">
            <a:noFill/>
            <a:miter lim="800000"/>
            <a:headEnd/>
            <a:tailEnd/>
          </a:ln>
        </p:spPr>
        <p:txBody>
          <a:bodyPr>
            <a:spAutoFit/>
          </a:bodyPr>
          <a:lstStyle/>
          <a:p>
            <a:r>
              <a:rPr lang="en-US" sz="1400" b="1"/>
              <a:t>(Units)</a:t>
            </a:r>
            <a:endParaRPr lang="th-TH" sz="1400" b="1"/>
          </a:p>
        </p:txBody>
      </p:sp>
      <p:sp>
        <p:nvSpPr>
          <p:cNvPr id="10" name="TextBox 9"/>
          <p:cNvSpPr txBox="1"/>
          <p:nvPr/>
        </p:nvSpPr>
        <p:spPr>
          <a:xfrm>
            <a:off x="6762247" y="2472347"/>
            <a:ext cx="784391" cy="381000"/>
          </a:xfrm>
          <a:prstGeom prst="rect">
            <a:avLst/>
          </a:prstGeom>
          <a:solidFill>
            <a:srgbClr val="FFFF00"/>
          </a:solidFill>
        </p:spPr>
        <p:txBody>
          <a:bodyPr wrap="square" rtlCol="0">
            <a:spAutoFit/>
          </a:bodyPr>
          <a:lstStyle/>
          <a:p>
            <a:pPr algn="ctr"/>
            <a:r>
              <a:rPr lang="en-US" b="1" dirty="0" smtClean="0">
                <a:solidFill>
                  <a:srgbClr val="FF0000"/>
                </a:solidFill>
              </a:rPr>
              <a:t>No 14</a:t>
            </a:r>
            <a:endParaRPr lang="en-US" b="1" dirty="0">
              <a:solidFill>
                <a:srgbClr val="FF0000"/>
              </a:solidFill>
            </a:endParaRPr>
          </a:p>
        </p:txBody>
      </p:sp>
      <p:cxnSp>
        <p:nvCxnSpPr>
          <p:cNvPr id="11" name="Straight Arrow Connector 10"/>
          <p:cNvCxnSpPr/>
          <p:nvPr/>
        </p:nvCxnSpPr>
        <p:spPr>
          <a:xfrm>
            <a:off x="7152537" y="2853347"/>
            <a:ext cx="0" cy="749643"/>
          </a:xfrm>
          <a:prstGeom prst="straightConnector1">
            <a:avLst/>
          </a:prstGeom>
          <a:ln>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Slide Number Placeholder 3"/>
          <p:cNvSpPr txBox="1">
            <a:spLocks noGrp="1"/>
          </p:cNvSpPr>
          <p:nvPr/>
        </p:nvSpPr>
        <p:spPr bwMode="auto">
          <a:xfrm>
            <a:off x="304800" y="5410200"/>
            <a:ext cx="8382000" cy="1371600"/>
          </a:xfrm>
          <a:prstGeom prst="rect">
            <a:avLst/>
          </a:prstGeom>
          <a:noFill/>
          <a:ln w="9525">
            <a:noFill/>
            <a:miter lim="800000"/>
            <a:headEnd/>
            <a:tailEnd/>
          </a:ln>
        </p:spPr>
        <p:txBody>
          <a:bodyPr anchor="b"/>
          <a:lstStyle/>
          <a:p>
            <a:r>
              <a:rPr lang="en-US" sz="1400" dirty="0" err="1" smtClean="0">
                <a:latin typeface="+mj-lt"/>
                <a:cs typeface="Arial" panose="020B0604020202020204" pitchFamily="34" charset="0"/>
              </a:rPr>
              <a:t>Ceruk</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pasar</a:t>
            </a:r>
            <a:r>
              <a:rPr lang="en-US" sz="1400" dirty="0" smtClean="0">
                <a:latin typeface="+mj-lt"/>
                <a:cs typeface="Arial" panose="020B0604020202020204" pitchFamily="34" charset="0"/>
              </a:rPr>
              <a:t> </a:t>
            </a:r>
            <a:r>
              <a:rPr lang="en-US" sz="1400" i="1" dirty="0" smtClean="0">
                <a:latin typeface="+mj-lt"/>
                <a:cs typeface="Arial" panose="020B0604020202020204" pitchFamily="34" charset="0"/>
              </a:rPr>
              <a:t>advance tech of vehicle </a:t>
            </a:r>
            <a:r>
              <a:rPr lang="en-US" sz="1400" dirty="0" smtClean="0">
                <a:latin typeface="+mj-lt"/>
                <a:cs typeface="Arial" panose="020B0604020202020204" pitchFamily="34" charset="0"/>
              </a:rPr>
              <a:t>(Low Emission Vehicle </a:t>
            </a:r>
            <a:r>
              <a:rPr lang="en-US" sz="1400" dirty="0" err="1" smtClean="0">
                <a:latin typeface="+mj-lt"/>
                <a:cs typeface="Arial" panose="020B0604020202020204" pitchFamily="34" charset="0"/>
              </a:rPr>
              <a:t>dan</a:t>
            </a:r>
            <a:r>
              <a:rPr lang="en-US" sz="1400" dirty="0" smtClean="0">
                <a:latin typeface="+mj-lt"/>
                <a:cs typeface="Arial" panose="020B0604020202020204" pitchFamily="34" charset="0"/>
              </a:rPr>
              <a:t> Low Carbon Emission Vehicle) </a:t>
            </a:r>
            <a:r>
              <a:rPr lang="en-US" sz="1400" dirty="0" err="1" smtClean="0">
                <a:latin typeface="+mj-lt"/>
                <a:cs typeface="Arial" panose="020B0604020202020204" pitchFamily="34" charset="0"/>
              </a:rPr>
              <a:t>diisi</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oleh</a:t>
            </a:r>
            <a:r>
              <a:rPr lang="en-US" sz="1400" dirty="0" smtClean="0">
                <a:latin typeface="+mj-lt"/>
                <a:cs typeface="Arial" panose="020B0604020202020204" pitchFamily="34" charset="0"/>
              </a:rPr>
              <a:t> Thailand: </a:t>
            </a:r>
          </a:p>
          <a:p>
            <a:pPr marL="285750" indent="-285750">
              <a:buFont typeface="Arial" panose="020B0604020202020204" pitchFamily="34" charset="0"/>
              <a:buChar char="•"/>
            </a:pPr>
            <a:r>
              <a:rPr lang="en-US" sz="1400" dirty="0" smtClean="0">
                <a:latin typeface="+mj-lt"/>
                <a:cs typeface="Arial" panose="020B0604020202020204" pitchFamily="34" charset="0"/>
              </a:rPr>
              <a:t>Thailand </a:t>
            </a:r>
            <a:r>
              <a:rPr lang="en-US" sz="1400" dirty="0" err="1" smtClean="0">
                <a:latin typeface="+mj-lt"/>
                <a:cs typeface="Arial" panose="020B0604020202020204" pitchFamily="34" charset="0"/>
              </a:rPr>
              <a:t>adalah</a:t>
            </a:r>
            <a:r>
              <a:rPr lang="en-US" sz="1400" dirty="0" smtClean="0">
                <a:latin typeface="+mj-lt"/>
                <a:cs typeface="Arial" panose="020B0604020202020204" pitchFamily="34" charset="0"/>
              </a:rPr>
              <a:t> </a:t>
            </a:r>
            <a:r>
              <a:rPr lang="en-US" sz="1400" dirty="0">
                <a:latin typeface="+mj-lt"/>
                <a:cs typeface="Arial" panose="020B0604020202020204" pitchFamily="34" charset="0"/>
              </a:rPr>
              <a:t>l</a:t>
            </a:r>
            <a:r>
              <a:rPr lang="en-US" sz="1400" dirty="0" smtClean="0">
                <a:latin typeface="+mj-lt"/>
                <a:cs typeface="Arial" panose="020B0604020202020204" pitchFamily="34" charset="0"/>
              </a:rPr>
              <a:t>eading market di Asia Tenggara </a:t>
            </a:r>
            <a:r>
              <a:rPr lang="en-US" sz="1400" dirty="0" err="1" smtClean="0">
                <a:latin typeface="+mj-lt"/>
                <a:cs typeface="Arial" panose="020B0604020202020204" pitchFamily="34" charset="0"/>
              </a:rPr>
              <a:t>sejak</a:t>
            </a:r>
            <a:r>
              <a:rPr lang="en-US" sz="1400" dirty="0" smtClean="0">
                <a:latin typeface="+mj-lt"/>
                <a:cs typeface="Arial" panose="020B0604020202020204" pitchFamily="34" charset="0"/>
              </a:rPr>
              <a:t> 2002. </a:t>
            </a:r>
          </a:p>
          <a:p>
            <a:pPr marL="285750" indent="-285750">
              <a:buFont typeface="Arial" panose="020B0604020202020204" pitchFamily="34" charset="0"/>
              <a:buChar char="•"/>
            </a:pPr>
            <a:r>
              <a:rPr lang="en-US" sz="1400" dirty="0" smtClean="0">
                <a:latin typeface="+mj-lt"/>
                <a:cs typeface="Arial" panose="020B0604020202020204" pitchFamily="34" charset="0"/>
              </a:rPr>
              <a:t>Thailand </a:t>
            </a:r>
            <a:r>
              <a:rPr lang="en-US" sz="1400" dirty="0" err="1" smtClean="0">
                <a:latin typeface="+mj-lt"/>
                <a:cs typeface="Arial" panose="020B0604020202020204" pitchFamily="34" charset="0"/>
              </a:rPr>
              <a:t>mengadopsi</a:t>
            </a:r>
            <a:r>
              <a:rPr lang="en-US" sz="1400" dirty="0" smtClean="0">
                <a:latin typeface="+mj-lt"/>
                <a:cs typeface="Arial" panose="020B0604020202020204" pitchFamily="34" charset="0"/>
              </a:rPr>
              <a:t> Standard Euro 2 (Fuel and Vehicle) </a:t>
            </a:r>
            <a:r>
              <a:rPr lang="en-US" sz="1400" dirty="0" err="1" smtClean="0">
                <a:latin typeface="+mj-lt"/>
                <a:cs typeface="Arial" panose="020B0604020202020204" pitchFamily="34" charset="0"/>
              </a:rPr>
              <a:t>sejak</a:t>
            </a:r>
            <a:r>
              <a:rPr lang="en-US" sz="1400" dirty="0" smtClean="0">
                <a:latin typeface="+mj-lt"/>
                <a:cs typeface="Arial" panose="020B0604020202020204" pitchFamily="34" charset="0"/>
              </a:rPr>
              <a:t> 1997, </a:t>
            </a:r>
            <a:r>
              <a:rPr lang="en-US" sz="1400" dirty="0" err="1" smtClean="0">
                <a:latin typeface="+mj-lt"/>
                <a:cs typeface="Arial" panose="020B0604020202020204" pitchFamily="34" charset="0"/>
              </a:rPr>
              <a:t>sementara</a:t>
            </a:r>
            <a:r>
              <a:rPr lang="en-US" sz="1400" dirty="0" smtClean="0">
                <a:latin typeface="+mj-lt"/>
                <a:cs typeface="Arial" panose="020B0604020202020204" pitchFamily="34" charset="0"/>
              </a:rPr>
              <a:t> Indonesia </a:t>
            </a:r>
            <a:r>
              <a:rPr lang="en-US" sz="1400" dirty="0" err="1" smtClean="0">
                <a:latin typeface="+mj-lt"/>
                <a:cs typeface="Arial" panose="020B0604020202020204" pitchFamily="34" charset="0"/>
              </a:rPr>
              <a:t>baru</a:t>
            </a:r>
            <a:r>
              <a:rPr lang="en-US" sz="1400" dirty="0" smtClean="0">
                <a:latin typeface="+mj-lt"/>
                <a:cs typeface="Arial" panose="020B0604020202020204" pitchFamily="34" charset="0"/>
              </a:rPr>
              <a:t> 2007.  </a:t>
            </a:r>
          </a:p>
          <a:p>
            <a:pPr marL="285750" indent="-285750">
              <a:buFont typeface="Arial" panose="020B0604020202020204" pitchFamily="34" charset="0"/>
              <a:buChar char="•"/>
            </a:pPr>
            <a:r>
              <a:rPr lang="en-US" sz="1400" dirty="0" err="1" smtClean="0">
                <a:latin typeface="+mj-lt"/>
                <a:cs typeface="Arial" panose="020B0604020202020204" pitchFamily="34" charset="0"/>
              </a:rPr>
              <a:t>Sejak</a:t>
            </a:r>
            <a:r>
              <a:rPr lang="en-US" sz="1400" dirty="0" smtClean="0">
                <a:latin typeface="+mj-lt"/>
                <a:cs typeface="Arial" panose="020B0604020202020204" pitchFamily="34" charset="0"/>
              </a:rPr>
              <a:t> 2012 Thailand </a:t>
            </a:r>
            <a:r>
              <a:rPr lang="en-US" sz="1400" dirty="0" err="1" smtClean="0">
                <a:latin typeface="+mj-lt"/>
                <a:cs typeface="Arial" panose="020B0604020202020204" pitchFamily="34" charset="0"/>
              </a:rPr>
              <a:t>beranjak</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mengadopsi</a:t>
            </a:r>
            <a:r>
              <a:rPr lang="en-US" sz="1400" dirty="0" smtClean="0">
                <a:latin typeface="+mj-lt"/>
                <a:cs typeface="Arial" panose="020B0604020202020204" pitchFamily="34" charset="0"/>
              </a:rPr>
              <a:t>  Standard Euro 4</a:t>
            </a:r>
            <a:r>
              <a:rPr lang="en-US" sz="1400" dirty="0">
                <a:latin typeface="+mj-lt"/>
                <a:cs typeface="Arial" panose="020B0604020202020204" pitchFamily="34" charset="0"/>
              </a:rPr>
              <a:t> </a:t>
            </a:r>
            <a:endParaRPr lang="en-US" sz="1400" dirty="0" smtClean="0">
              <a:latin typeface="+mj-lt"/>
              <a:cs typeface="Arial" panose="020B0604020202020204" pitchFamily="34" charset="0"/>
            </a:endParaRPr>
          </a:p>
          <a:p>
            <a:pPr marL="285750" indent="-285750">
              <a:buFont typeface="Arial" panose="020B0604020202020204" pitchFamily="34" charset="0"/>
              <a:buChar char="•"/>
            </a:pPr>
            <a:r>
              <a:rPr lang="en-US" sz="1400" dirty="0" err="1" smtClean="0">
                <a:latin typeface="+mj-lt"/>
                <a:cs typeface="Arial" panose="020B0604020202020204" pitchFamily="34" charset="0"/>
              </a:rPr>
              <a:t>Sejak</a:t>
            </a:r>
            <a:r>
              <a:rPr lang="en-US" sz="1400" dirty="0" smtClean="0">
                <a:latin typeface="+mj-lt"/>
                <a:cs typeface="Arial" panose="020B0604020202020204" pitchFamily="34" charset="0"/>
              </a:rPr>
              <a:t> 2012 Thailand </a:t>
            </a:r>
            <a:r>
              <a:rPr lang="en-US" sz="1400" dirty="0" err="1" smtClean="0">
                <a:latin typeface="+mj-lt"/>
                <a:cs typeface="Arial" panose="020B0604020202020204" pitchFamily="34" charset="0"/>
              </a:rPr>
              <a:t>mampu</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memproduksi</a:t>
            </a:r>
            <a:r>
              <a:rPr lang="en-US" sz="1400" dirty="0" smtClean="0">
                <a:latin typeface="+mj-lt"/>
                <a:cs typeface="Arial" panose="020B0604020202020204" pitchFamily="34" charset="0"/>
              </a:rPr>
              <a:t> 2,4 </a:t>
            </a:r>
            <a:r>
              <a:rPr lang="en-US" sz="1400" dirty="0" err="1" smtClean="0">
                <a:latin typeface="+mj-lt"/>
                <a:cs typeface="Arial" panose="020B0604020202020204" pitchFamily="34" charset="0"/>
              </a:rPr>
              <a:t>juta</a:t>
            </a:r>
            <a:r>
              <a:rPr lang="en-US" sz="1400" dirty="0" smtClean="0">
                <a:latin typeface="+mj-lt"/>
                <a:cs typeface="Arial" panose="020B0604020202020204" pitchFamily="34" charset="0"/>
              </a:rPr>
              <a:t> unit </a:t>
            </a:r>
            <a:r>
              <a:rPr lang="en-US" sz="1400" dirty="0" err="1" smtClean="0">
                <a:latin typeface="+mj-lt"/>
                <a:cs typeface="Arial" panose="020B0604020202020204" pitchFamily="34" charset="0"/>
              </a:rPr>
              <a:t>mobil</a:t>
            </a:r>
            <a:r>
              <a:rPr lang="en-US" sz="1400" dirty="0" smtClean="0">
                <a:latin typeface="+mj-lt"/>
                <a:cs typeface="Arial" panose="020B0604020202020204" pitchFamily="34" charset="0"/>
              </a:rPr>
              <a:t> yang 1,8 </a:t>
            </a:r>
            <a:r>
              <a:rPr lang="en-US" sz="1400" dirty="0" err="1" smtClean="0">
                <a:latin typeface="+mj-lt"/>
                <a:cs typeface="Arial" panose="020B0604020202020204" pitchFamily="34" charset="0"/>
              </a:rPr>
              <a:t>juta</a:t>
            </a:r>
            <a:r>
              <a:rPr lang="en-US" sz="1400" dirty="0" smtClean="0">
                <a:latin typeface="+mj-lt"/>
                <a:cs typeface="Arial" panose="020B0604020202020204" pitchFamily="34" charset="0"/>
              </a:rPr>
              <a:t> unit </a:t>
            </a:r>
            <a:r>
              <a:rPr lang="en-US" sz="1400" dirty="0" err="1" smtClean="0">
                <a:latin typeface="+mj-lt"/>
                <a:cs typeface="Arial" panose="020B0604020202020204" pitchFamily="34" charset="0"/>
              </a:rPr>
              <a:t>diantaranya</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untuk</a:t>
            </a:r>
            <a:r>
              <a:rPr lang="en-US" sz="1400" dirty="0" smtClean="0">
                <a:latin typeface="+mj-lt"/>
                <a:cs typeface="Arial" panose="020B0604020202020204" pitchFamily="34" charset="0"/>
              </a:rPr>
              <a:t> target </a:t>
            </a:r>
            <a:r>
              <a:rPr lang="en-US" sz="1400" dirty="0" err="1" smtClean="0">
                <a:latin typeface="+mj-lt"/>
                <a:cs typeface="Arial" panose="020B0604020202020204" pitchFamily="34" charset="0"/>
              </a:rPr>
              <a:t>ekspor</a:t>
            </a:r>
            <a:r>
              <a:rPr lang="en-US" sz="1400" dirty="0" smtClean="0">
                <a:latin typeface="+mj-lt"/>
                <a:cs typeface="Arial" panose="020B0604020202020204" pitchFamily="34" charset="0"/>
              </a:rPr>
              <a:t>.</a:t>
            </a:r>
          </a:p>
          <a:p>
            <a:r>
              <a:rPr lang="en-US" sz="1400" dirty="0" err="1" smtClean="0">
                <a:latin typeface="+mj-lt"/>
                <a:cs typeface="Arial" panose="020B0604020202020204" pitchFamily="34" charset="0"/>
              </a:rPr>
              <a:t>Percepatan</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Adopsi</a:t>
            </a:r>
            <a:r>
              <a:rPr lang="en-US" sz="1400" dirty="0" smtClean="0">
                <a:latin typeface="+mj-lt"/>
                <a:cs typeface="Arial" panose="020B0604020202020204" pitchFamily="34" charset="0"/>
              </a:rPr>
              <a:t> Standard </a:t>
            </a:r>
            <a:r>
              <a:rPr lang="en-US" sz="1400" dirty="0" err="1" smtClean="0">
                <a:latin typeface="+mj-lt"/>
                <a:cs typeface="Arial" panose="020B0604020202020204" pitchFamily="34" charset="0"/>
              </a:rPr>
              <a:t>Emisi</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Kendaraan</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sangat</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berpengaruh</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terhadap</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daya</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saing</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industri</a:t>
            </a:r>
            <a:r>
              <a:rPr lang="en-US" sz="1400" dirty="0" smtClean="0">
                <a:latin typeface="+mj-lt"/>
                <a:cs typeface="Arial" panose="020B0604020202020204" pitchFamily="34" charset="0"/>
              </a:rPr>
              <a:t> </a:t>
            </a:r>
            <a:r>
              <a:rPr lang="en-US" sz="1400" dirty="0" err="1" smtClean="0">
                <a:latin typeface="+mj-lt"/>
                <a:cs typeface="Arial" panose="020B0604020202020204" pitchFamily="34" charset="0"/>
              </a:rPr>
              <a:t>otomotif</a:t>
            </a:r>
            <a:r>
              <a:rPr lang="en-US" sz="1400" dirty="0" smtClean="0">
                <a:latin typeface="+mj-lt"/>
                <a:cs typeface="Arial" panose="020B0604020202020204" pitchFamily="34" charset="0"/>
              </a:rPr>
              <a:t> di </a:t>
            </a:r>
            <a:r>
              <a:rPr lang="en-US" sz="1400" dirty="0" err="1" smtClean="0">
                <a:latin typeface="+mj-lt"/>
                <a:cs typeface="Arial" panose="020B0604020202020204" pitchFamily="34" charset="0"/>
              </a:rPr>
              <a:t>pasar</a:t>
            </a:r>
            <a:r>
              <a:rPr lang="en-US" sz="1400" dirty="0" smtClean="0">
                <a:latin typeface="+mj-lt"/>
                <a:cs typeface="Arial" panose="020B0604020202020204" pitchFamily="34" charset="0"/>
              </a:rPr>
              <a:t> regional Asia Tenggara.</a:t>
            </a:r>
          </a:p>
        </p:txBody>
      </p:sp>
    </p:spTree>
    <p:extLst>
      <p:ext uri="{BB962C8B-B14F-4D97-AF65-F5344CB8AC3E}">
        <p14:creationId xmlns:p14="http://schemas.microsoft.com/office/powerpoint/2010/main" val="1360274844"/>
      </p:ext>
    </p:extLst>
  </p:cSld>
  <p:clrMapOvr>
    <a:masterClrMapping/>
  </p:clrMapOvr>
  <p:transition spd="slow"/>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3" name="Rectangle 1"/>
          <p:cNvSpPr>
            <a:spLocks noChangeArrowheads="1"/>
          </p:cNvSpPr>
          <p:nvPr/>
        </p:nvSpPr>
        <p:spPr bwMode="auto">
          <a:xfrm>
            <a:off x="285752" y="34171"/>
            <a:ext cx="8215338" cy="64633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ja-JP" sz="3600" i="0" u="none" strike="noStrike" cap="none" normalizeH="0" baseline="0" dirty="0" err="1" smtClean="0">
                <a:ln>
                  <a:noFill/>
                </a:ln>
                <a:solidFill>
                  <a:schemeClr val="tx1"/>
                </a:solidFill>
                <a:effectLst/>
                <a:latin typeface="+mj-lt"/>
                <a:ea typeface="MS Mincho" pitchFamily="49" charset="-128"/>
                <a:cs typeface="Times New Roman" pitchFamily="18" charset="0"/>
              </a:rPr>
              <a:t>Formulasi</a:t>
            </a:r>
            <a:r>
              <a:rPr kumimoji="0" lang="en-US" altLang="ja-JP" sz="3600" i="0" u="none" strike="noStrike" cap="none" normalizeH="0" baseline="0" dirty="0" smtClean="0">
                <a:ln>
                  <a:noFill/>
                </a:ln>
                <a:solidFill>
                  <a:schemeClr val="tx1"/>
                </a:solidFill>
                <a:effectLst/>
                <a:latin typeface="+mj-lt"/>
                <a:ea typeface="MS Mincho" pitchFamily="49" charset="-128"/>
                <a:cs typeface="Times New Roman" pitchFamily="18" charset="0"/>
              </a:rPr>
              <a:t> </a:t>
            </a:r>
            <a:r>
              <a:rPr kumimoji="0" lang="en-US" altLang="ja-JP" sz="3600" i="0" u="none" strike="noStrike" cap="none" normalizeH="0" baseline="0" dirty="0" err="1" smtClean="0">
                <a:ln>
                  <a:noFill/>
                </a:ln>
                <a:solidFill>
                  <a:schemeClr val="tx1"/>
                </a:solidFill>
                <a:effectLst/>
                <a:latin typeface="+mj-lt"/>
                <a:ea typeface="MS Mincho" pitchFamily="49" charset="-128"/>
                <a:cs typeface="Times New Roman" pitchFamily="18" charset="0"/>
              </a:rPr>
              <a:t>Kebijakan</a:t>
            </a:r>
            <a:r>
              <a:rPr kumimoji="0" lang="en-US" altLang="ja-JP" sz="3600" i="0" u="none" strike="noStrike" cap="none" normalizeH="0" baseline="0" dirty="0" smtClean="0">
                <a:ln>
                  <a:noFill/>
                </a:ln>
                <a:solidFill>
                  <a:schemeClr val="tx1"/>
                </a:solidFill>
                <a:effectLst/>
                <a:latin typeface="+mj-lt"/>
                <a:ea typeface="MS Mincho" pitchFamily="49" charset="-128"/>
                <a:cs typeface="Times New Roman" pitchFamily="18" charset="0"/>
              </a:rPr>
              <a:t> Standard</a:t>
            </a:r>
            <a:r>
              <a:rPr kumimoji="0" lang="en-US" altLang="ja-JP" sz="3600" i="0" u="none" strike="noStrike" cap="none" normalizeH="0" dirty="0" smtClean="0">
                <a:ln>
                  <a:noFill/>
                </a:ln>
                <a:solidFill>
                  <a:schemeClr val="tx1"/>
                </a:solidFill>
                <a:effectLst/>
                <a:latin typeface="+mj-lt"/>
                <a:ea typeface="MS Mincho" pitchFamily="49" charset="-128"/>
                <a:cs typeface="Times New Roman" pitchFamily="18" charset="0"/>
              </a:rPr>
              <a:t> Euro 4</a:t>
            </a:r>
            <a:endParaRPr kumimoji="0" lang="en-US" altLang="ja-JP" sz="3600" i="0" u="none" strike="noStrike" cap="none" normalizeH="0" baseline="0" dirty="0" smtClean="0">
              <a:ln>
                <a:noFill/>
              </a:ln>
              <a:solidFill>
                <a:schemeClr val="tx1"/>
              </a:solidFill>
              <a:effectLst/>
              <a:latin typeface="+mj-lt"/>
              <a:cs typeface="Arial" pitchFamily="34" charset="0"/>
            </a:endParaRPr>
          </a:p>
        </p:txBody>
      </p:sp>
      <p:graphicFrame>
        <p:nvGraphicFramePr>
          <p:cNvPr id="4" name="Table 3"/>
          <p:cNvGraphicFramePr>
            <a:graphicFrameLocks noGrp="1"/>
          </p:cNvGraphicFramePr>
          <p:nvPr>
            <p:extLst>
              <p:ext uri="{D42A27DB-BD31-4B8C-83A1-F6EECF244321}">
                <p14:modId xmlns:p14="http://schemas.microsoft.com/office/powerpoint/2010/main" val="226763501"/>
              </p:ext>
            </p:extLst>
          </p:nvPr>
        </p:nvGraphicFramePr>
        <p:xfrm>
          <a:off x="391357" y="692696"/>
          <a:ext cx="8501123" cy="5798326"/>
        </p:xfrm>
        <a:graphic>
          <a:graphicData uri="http://schemas.openxmlformats.org/drawingml/2006/table">
            <a:tbl>
              <a:tblPr/>
              <a:tblGrid>
                <a:gridCol w="528391"/>
                <a:gridCol w="1240723"/>
                <a:gridCol w="2556589"/>
                <a:gridCol w="4175420"/>
              </a:tblGrid>
              <a:tr h="281891">
                <a:tc>
                  <a:txBody>
                    <a:bodyPr/>
                    <a:lstStyle/>
                    <a:p>
                      <a:pPr algn="ctr">
                        <a:lnSpc>
                          <a:spcPct val="115000"/>
                        </a:lnSpc>
                        <a:spcAft>
                          <a:spcPts val="0"/>
                        </a:spcAft>
                      </a:pPr>
                      <a:r>
                        <a:rPr lang="en-US" sz="1000" b="1" dirty="0">
                          <a:latin typeface="+mn-lt"/>
                          <a:ea typeface="Times New Roman"/>
                          <a:cs typeface="Times New Roman"/>
                        </a:rPr>
                        <a:t>Policy Option</a:t>
                      </a:r>
                      <a:endParaRPr lang="id-ID" sz="1000"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US" sz="1000" b="1">
                          <a:latin typeface="+mn-lt"/>
                          <a:ea typeface="Times New Roman"/>
                          <a:cs typeface="Times New Roman"/>
                        </a:rPr>
                        <a:t>Title</a:t>
                      </a:r>
                      <a:endParaRPr lang="id-ID" sz="100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US" sz="1000" b="1" dirty="0">
                          <a:latin typeface="+mn-lt"/>
                          <a:ea typeface="Times New Roman"/>
                          <a:cs typeface="Times New Roman"/>
                        </a:rPr>
                        <a:t>Description</a:t>
                      </a:r>
                      <a:endParaRPr lang="id-ID" sz="1000"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c>
                  <a:txBody>
                    <a:bodyPr/>
                    <a:lstStyle/>
                    <a:p>
                      <a:pPr algn="ctr">
                        <a:lnSpc>
                          <a:spcPct val="115000"/>
                        </a:lnSpc>
                        <a:spcAft>
                          <a:spcPts val="0"/>
                        </a:spcAft>
                      </a:pPr>
                      <a:r>
                        <a:rPr lang="en-US" sz="1000" b="1">
                          <a:latin typeface="+mn-lt"/>
                          <a:ea typeface="Times New Roman"/>
                          <a:cs typeface="Times New Roman"/>
                        </a:rPr>
                        <a:t>Parameter and Its Source</a:t>
                      </a:r>
                      <a:endParaRPr lang="id-ID" sz="100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D9D9D9"/>
                    </a:solidFill>
                  </a:tcPr>
                </a:tc>
              </a:tr>
              <a:tr h="281891">
                <a:tc>
                  <a:txBody>
                    <a:bodyPr/>
                    <a:lstStyle/>
                    <a:p>
                      <a:pPr>
                        <a:lnSpc>
                          <a:spcPct val="115000"/>
                        </a:lnSpc>
                        <a:spcAft>
                          <a:spcPts val="0"/>
                        </a:spcAft>
                      </a:pPr>
                      <a:r>
                        <a:rPr lang="en-US" sz="1000" dirty="0">
                          <a:latin typeface="+mn-lt"/>
                          <a:ea typeface="Times New Roman"/>
                          <a:cs typeface="Times New Roman"/>
                        </a:rPr>
                        <a:t>1</a:t>
                      </a:r>
                      <a:endParaRPr lang="id-ID" sz="1000"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a:lnSpc>
                          <a:spcPct val="115000"/>
                        </a:lnSpc>
                        <a:spcAft>
                          <a:spcPts val="0"/>
                        </a:spcAft>
                      </a:pPr>
                      <a:r>
                        <a:rPr lang="en-US" sz="1000" b="1" dirty="0">
                          <a:latin typeface="+mn-lt"/>
                          <a:ea typeface="Times New Roman"/>
                          <a:cs typeface="Times New Roman"/>
                        </a:rPr>
                        <a:t>Emission Standard</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a:lnSpc>
                          <a:spcPct val="115000"/>
                        </a:lnSpc>
                        <a:spcAft>
                          <a:spcPts val="0"/>
                        </a:spcAft>
                      </a:pPr>
                      <a:r>
                        <a:rPr lang="en-US" sz="1000" dirty="0">
                          <a:latin typeface="+mn-lt"/>
                          <a:ea typeface="Times New Roman"/>
                          <a:cs typeface="Arial"/>
                        </a:rPr>
                        <a:t>Implement Euro 2 at 2005, Euro 3 at 2015, and Euro 4 at 2020</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a:lnSpc>
                          <a:spcPct val="115000"/>
                        </a:lnSpc>
                        <a:spcAft>
                          <a:spcPts val="0"/>
                        </a:spcAft>
                      </a:pPr>
                      <a:r>
                        <a:rPr lang="en-US" sz="1000" dirty="0">
                          <a:solidFill>
                            <a:srgbClr val="000000"/>
                          </a:solidFill>
                          <a:latin typeface="+mn-lt"/>
                          <a:ea typeface="Times New Roman"/>
                          <a:cs typeface="Arial"/>
                        </a:rPr>
                        <a:t>Table Appendix 3. Adopted Emission Factors (g/km) at 80,000 km, source : </a:t>
                      </a:r>
                      <a:r>
                        <a:rPr lang="en-US" sz="1000" dirty="0" err="1">
                          <a:solidFill>
                            <a:srgbClr val="000000"/>
                          </a:solidFill>
                          <a:latin typeface="+mn-lt"/>
                          <a:ea typeface="Times New Roman"/>
                          <a:cs typeface="Arial"/>
                        </a:rPr>
                        <a:t>Coffe</a:t>
                      </a:r>
                      <a:r>
                        <a:rPr lang="en-US" sz="1000" dirty="0">
                          <a:solidFill>
                            <a:srgbClr val="000000"/>
                          </a:solidFill>
                          <a:latin typeface="+mn-lt"/>
                          <a:ea typeface="Times New Roman"/>
                          <a:cs typeface="Arial"/>
                        </a:rPr>
                        <a:t> (2005)</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r h="281891">
                <a:tc>
                  <a:txBody>
                    <a:bodyPr/>
                    <a:lstStyle/>
                    <a:p>
                      <a:pPr>
                        <a:lnSpc>
                          <a:spcPct val="115000"/>
                        </a:lnSpc>
                        <a:spcAft>
                          <a:spcPts val="0"/>
                        </a:spcAft>
                      </a:pPr>
                      <a:r>
                        <a:rPr lang="en-US" sz="1000">
                          <a:latin typeface="+mn-lt"/>
                          <a:ea typeface="Times New Roman"/>
                          <a:cs typeface="Times New Roman"/>
                        </a:rPr>
                        <a:t>2</a:t>
                      </a:r>
                      <a:endParaRPr lang="id-ID" sz="100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b="1" dirty="0">
                          <a:latin typeface="+mn-lt"/>
                          <a:ea typeface="Times New Roman"/>
                          <a:cs typeface="Times New Roman"/>
                        </a:rPr>
                        <a:t>Fuel Efficiency +Option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Enhance fuel Efficiency 10 % by </a:t>
                      </a:r>
                      <a:r>
                        <a:rPr lang="en-US" sz="1000" dirty="0" smtClean="0">
                          <a:latin typeface="+mn-lt"/>
                          <a:ea typeface="Times New Roman"/>
                          <a:cs typeface="Arial"/>
                        </a:rPr>
                        <a:t>2015</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US" sz="1000">
                        <a:latin typeface="+mn-lt"/>
                        <a:ea typeface="Times New Roman"/>
                        <a:cs typeface="Arial"/>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86617">
                <a:tc>
                  <a:txBody>
                    <a:bodyPr/>
                    <a:lstStyle/>
                    <a:p>
                      <a:pPr>
                        <a:lnSpc>
                          <a:spcPct val="115000"/>
                        </a:lnSpc>
                        <a:spcAft>
                          <a:spcPts val="0"/>
                        </a:spcAft>
                      </a:pPr>
                      <a:r>
                        <a:rPr lang="en-US" sz="1000">
                          <a:latin typeface="+mn-lt"/>
                          <a:ea typeface="Times New Roman"/>
                          <a:cs typeface="Times New Roman"/>
                        </a:rPr>
                        <a:t>3</a:t>
                      </a:r>
                      <a:endParaRPr lang="id-ID" sz="100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b="1" dirty="0">
                          <a:latin typeface="+mn-lt"/>
                          <a:ea typeface="Times New Roman"/>
                          <a:cs typeface="Times New Roman"/>
                        </a:rPr>
                        <a:t>CNG +Option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Convert to Gas for Passenger Cars and Bus, at least 1 % at 2009, 2 % at 2011, and at 5 % at 2021</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Assume Cost  for Gas </a:t>
                      </a:r>
                      <a:r>
                        <a:rPr lang="en-US" sz="1000" dirty="0" err="1">
                          <a:latin typeface="+mn-lt"/>
                          <a:ea typeface="Times New Roman"/>
                          <a:cs typeface="Arial"/>
                        </a:rPr>
                        <a:t>Coverter</a:t>
                      </a:r>
                      <a:r>
                        <a:rPr lang="en-US" sz="1000" dirty="0">
                          <a:latin typeface="+mn-lt"/>
                          <a:ea typeface="Times New Roman"/>
                          <a:cs typeface="Arial"/>
                        </a:rPr>
                        <a:t> = </a:t>
                      </a:r>
                      <a:r>
                        <a:rPr lang="en-US" sz="1000" dirty="0" smtClean="0">
                          <a:latin typeface="+mn-lt"/>
                          <a:ea typeface="Times New Roman"/>
                          <a:cs typeface="Arial"/>
                        </a:rPr>
                        <a:t>$800 </a:t>
                      </a:r>
                      <a:r>
                        <a:rPr lang="en-US" sz="1000" dirty="0">
                          <a:latin typeface="+mn-lt"/>
                          <a:ea typeface="Times New Roman"/>
                          <a:cs typeface="Arial"/>
                        </a:rPr>
                        <a:t>,</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Gas Fuel	CO	NO	HC	PM</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Reduction	0.89	0.53	0	0.85</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Sources	Evaluating the Emission Reduction Benefits of WMATA Natural Gas Buses, www.eere.energy.gov</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845672">
                <a:tc>
                  <a:txBody>
                    <a:bodyPr/>
                    <a:lstStyle/>
                    <a:p>
                      <a:pPr>
                        <a:lnSpc>
                          <a:spcPct val="115000"/>
                        </a:lnSpc>
                        <a:spcAft>
                          <a:spcPts val="0"/>
                        </a:spcAft>
                      </a:pPr>
                      <a:r>
                        <a:rPr lang="en-US" sz="1000">
                          <a:latin typeface="+mn-lt"/>
                          <a:ea typeface="Times New Roman"/>
                          <a:cs typeface="Times New Roman"/>
                        </a:rPr>
                        <a:t>4</a:t>
                      </a:r>
                      <a:endParaRPr lang="id-ID" sz="100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b="1" dirty="0">
                          <a:latin typeface="+mn-lt"/>
                          <a:ea typeface="Times New Roman"/>
                          <a:cs typeface="Times New Roman"/>
                        </a:rPr>
                        <a:t>Catalytic </a:t>
                      </a:r>
                      <a:r>
                        <a:rPr lang="en-US" sz="1000" b="1" dirty="0" err="1">
                          <a:latin typeface="+mn-lt"/>
                          <a:ea typeface="Times New Roman"/>
                          <a:cs typeface="Times New Roman"/>
                        </a:rPr>
                        <a:t>Coverter+Option</a:t>
                      </a:r>
                      <a:r>
                        <a:rPr lang="en-US" sz="1000" b="1" dirty="0">
                          <a:latin typeface="+mn-lt"/>
                          <a:ea typeface="Times New Roman"/>
                          <a:cs typeface="Times New Roman"/>
                        </a:rPr>
                        <a:t>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Use Catalytic Converter to Diesel  vehicles (25 % of Passenger Car, Bus, and Truck) </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Cost  for </a:t>
                      </a:r>
                      <a:r>
                        <a:rPr lang="en-US" sz="1000" dirty="0" err="1">
                          <a:latin typeface="+mn-lt"/>
                          <a:ea typeface="Times New Roman"/>
                          <a:cs typeface="Arial"/>
                        </a:rPr>
                        <a:t>Catalyc</a:t>
                      </a:r>
                      <a:r>
                        <a:rPr lang="en-US" sz="1000" dirty="0">
                          <a:latin typeface="+mn-lt"/>
                          <a:ea typeface="Times New Roman"/>
                          <a:cs typeface="Arial"/>
                        </a:rPr>
                        <a:t> </a:t>
                      </a:r>
                      <a:r>
                        <a:rPr lang="en-US" sz="1000" dirty="0" err="1">
                          <a:latin typeface="+mn-lt"/>
                          <a:ea typeface="Times New Roman"/>
                          <a:cs typeface="Arial"/>
                        </a:rPr>
                        <a:t>Coverter</a:t>
                      </a:r>
                      <a:r>
                        <a:rPr lang="en-US" sz="1000" dirty="0">
                          <a:latin typeface="+mn-lt"/>
                          <a:ea typeface="Times New Roman"/>
                          <a:cs typeface="Arial"/>
                        </a:rPr>
                        <a:t> = </a:t>
                      </a:r>
                      <a:r>
                        <a:rPr lang="en-US" sz="1000" dirty="0" smtClean="0">
                          <a:latin typeface="+mn-lt"/>
                          <a:ea typeface="Times New Roman"/>
                          <a:cs typeface="Arial"/>
                        </a:rPr>
                        <a:t>$800 </a:t>
                      </a:r>
                      <a:r>
                        <a:rPr lang="en-US" sz="1000" dirty="0">
                          <a:latin typeface="+mn-lt"/>
                          <a:ea typeface="Times New Roman"/>
                          <a:cs typeface="Arial"/>
                        </a:rPr>
                        <a:t>, </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Gas Fuel	CO	NO	HC	PM</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Reduction	0.0	0.15	0	0.5</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Sources:	Michael </a:t>
                      </a:r>
                      <a:r>
                        <a:rPr lang="en-US" sz="1000" dirty="0" err="1">
                          <a:latin typeface="+mn-lt"/>
                          <a:ea typeface="Times New Roman"/>
                          <a:cs typeface="Arial"/>
                        </a:rPr>
                        <a:t>P.Walsh</a:t>
                      </a:r>
                      <a:r>
                        <a:rPr lang="en-US" sz="1000" dirty="0">
                          <a:latin typeface="+mn-lt"/>
                          <a:ea typeface="Times New Roman"/>
                          <a:cs typeface="Arial"/>
                        </a:rPr>
                        <a:t> (May,2006)</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1891">
                <a:tc>
                  <a:txBody>
                    <a:bodyPr/>
                    <a:lstStyle/>
                    <a:p>
                      <a:pPr>
                        <a:lnSpc>
                          <a:spcPct val="115000"/>
                        </a:lnSpc>
                        <a:spcAft>
                          <a:spcPts val="0"/>
                        </a:spcAft>
                      </a:pPr>
                      <a:r>
                        <a:rPr lang="en-US" sz="1000" dirty="0" smtClean="0">
                          <a:latin typeface="+mn-lt"/>
                          <a:ea typeface="Times New Roman"/>
                          <a:cs typeface="Times New Roman"/>
                        </a:rPr>
                        <a:t>5</a:t>
                      </a:r>
                      <a:endParaRPr lang="id-ID" sz="1000"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b="1" dirty="0">
                          <a:latin typeface="+mn-lt"/>
                          <a:ea typeface="Times New Roman"/>
                          <a:cs typeface="Times New Roman"/>
                        </a:rPr>
                        <a:t>Hybrid Technology + Option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Use Hybrid technology for Passenger cars and Bus, at least 0.05% at 2009, 0.1 % at 2011,0.5 % at 2016, and 1 % at 2021 </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Cost  for </a:t>
                      </a:r>
                      <a:r>
                        <a:rPr lang="en-US" sz="1000" dirty="0" err="1">
                          <a:latin typeface="+mn-lt"/>
                          <a:ea typeface="Times New Roman"/>
                          <a:cs typeface="Arial"/>
                        </a:rPr>
                        <a:t>Catalyc</a:t>
                      </a:r>
                      <a:r>
                        <a:rPr lang="en-US" sz="1000" dirty="0">
                          <a:latin typeface="+mn-lt"/>
                          <a:ea typeface="Times New Roman"/>
                          <a:cs typeface="Arial"/>
                        </a:rPr>
                        <a:t> </a:t>
                      </a:r>
                      <a:r>
                        <a:rPr lang="en-US" sz="1000" dirty="0" err="1">
                          <a:latin typeface="+mn-lt"/>
                          <a:ea typeface="Times New Roman"/>
                          <a:cs typeface="Arial"/>
                        </a:rPr>
                        <a:t>Coverter</a:t>
                      </a:r>
                      <a:r>
                        <a:rPr lang="en-US" sz="1000" dirty="0">
                          <a:latin typeface="+mn-lt"/>
                          <a:ea typeface="Times New Roman"/>
                          <a:cs typeface="Arial"/>
                        </a:rPr>
                        <a:t> = $10,000</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Assume fuel efficiency increases about 4.1 times than non hybrid technology. </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1891">
                <a:tc>
                  <a:txBody>
                    <a:bodyPr/>
                    <a:lstStyle/>
                    <a:p>
                      <a:pPr>
                        <a:lnSpc>
                          <a:spcPct val="115000"/>
                        </a:lnSpc>
                        <a:spcAft>
                          <a:spcPts val="0"/>
                        </a:spcAft>
                      </a:pPr>
                      <a:r>
                        <a:rPr lang="en-US" sz="1000" dirty="0" smtClean="0">
                          <a:latin typeface="+mn-lt"/>
                          <a:ea typeface="Times New Roman"/>
                          <a:cs typeface="Times New Roman"/>
                        </a:rPr>
                        <a:t>6</a:t>
                      </a:r>
                      <a:endParaRPr lang="id-ID" sz="1000"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b="1" dirty="0" err="1">
                          <a:latin typeface="+mn-lt"/>
                          <a:ea typeface="Times New Roman"/>
                          <a:cs typeface="Times New Roman"/>
                        </a:rPr>
                        <a:t>Scapped</a:t>
                      </a:r>
                      <a:r>
                        <a:rPr lang="en-US" sz="1000" b="1" dirty="0">
                          <a:latin typeface="+mn-lt"/>
                          <a:ea typeface="Times New Roman"/>
                          <a:cs typeface="Times New Roman"/>
                        </a:rPr>
                        <a:t> + Option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Scrapped the 50 % vehicles that more than 20 years old from 2009</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endParaRPr lang="en-US" sz="1000" dirty="0">
                        <a:latin typeface="+mn-lt"/>
                        <a:ea typeface="Times New Roman"/>
                        <a:cs typeface="Arial"/>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986617">
                <a:tc>
                  <a:txBody>
                    <a:bodyPr/>
                    <a:lstStyle/>
                    <a:p>
                      <a:pPr>
                        <a:lnSpc>
                          <a:spcPct val="115000"/>
                        </a:lnSpc>
                        <a:spcAft>
                          <a:spcPts val="0"/>
                        </a:spcAft>
                      </a:pPr>
                      <a:r>
                        <a:rPr lang="en-US" sz="1000" dirty="0">
                          <a:latin typeface="+mn-lt"/>
                          <a:ea typeface="Times New Roman"/>
                          <a:cs typeface="Times New Roman"/>
                        </a:rPr>
                        <a:t>7</a:t>
                      </a:r>
                      <a:endParaRPr lang="id-ID" sz="1000"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b="1" dirty="0" err="1">
                          <a:latin typeface="+mn-lt"/>
                          <a:ea typeface="Times New Roman"/>
                          <a:cs typeface="Times New Roman"/>
                        </a:rPr>
                        <a:t>Biofuel</a:t>
                      </a:r>
                      <a:r>
                        <a:rPr lang="en-US" sz="1000" b="1" dirty="0">
                          <a:latin typeface="+mn-lt"/>
                          <a:ea typeface="Times New Roman"/>
                          <a:cs typeface="Times New Roman"/>
                        </a:rPr>
                        <a:t> + Option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a:latin typeface="+mn-lt"/>
                          <a:ea typeface="Times New Roman"/>
                          <a:cs typeface="Arial"/>
                        </a:rPr>
                        <a:t>Convert to Biofuel for Passenger Cars and Bus, at least 1 % at 2009, 2 % at 2011, and at 5 % at 2021</a:t>
                      </a:r>
                      <a:endParaRPr lang="id-ID" sz="100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Cost  for processing </a:t>
                      </a:r>
                      <a:r>
                        <a:rPr lang="en-US" sz="1000" dirty="0" err="1">
                          <a:latin typeface="+mn-lt"/>
                          <a:ea typeface="Times New Roman"/>
                          <a:cs typeface="Arial"/>
                        </a:rPr>
                        <a:t>biofuel</a:t>
                      </a:r>
                      <a:r>
                        <a:rPr lang="en-US" sz="1000" dirty="0">
                          <a:latin typeface="+mn-lt"/>
                          <a:ea typeface="Times New Roman"/>
                          <a:cs typeface="Arial"/>
                        </a:rPr>
                        <a:t> = IDR 4,584/Liter is taken from </a:t>
                      </a:r>
                      <a:r>
                        <a:rPr lang="en-US" sz="1000" dirty="0" err="1">
                          <a:latin typeface="+mn-lt"/>
                          <a:ea typeface="Times New Roman"/>
                          <a:cs typeface="Arial"/>
                        </a:rPr>
                        <a:t>Hadi</a:t>
                      </a:r>
                      <a:r>
                        <a:rPr lang="en-US" sz="1000" dirty="0">
                          <a:latin typeface="+mn-lt"/>
                          <a:ea typeface="Times New Roman"/>
                          <a:cs typeface="Arial"/>
                        </a:rPr>
                        <a:t> et.al,(2010),</a:t>
                      </a:r>
                      <a:r>
                        <a:rPr lang="en-US" sz="1000" u="sng" dirty="0">
                          <a:solidFill>
                            <a:srgbClr val="0000FF"/>
                          </a:solidFill>
                          <a:latin typeface="+mn-lt"/>
                          <a:ea typeface="Times New Roman"/>
                          <a:cs typeface="Arial"/>
                          <a:hlinkClick r:id="rId2"/>
                        </a:rPr>
                        <a:t>http://psp3.ipb.ac.id/jurnal/index.php/artikel/article/view/23</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Gas Fuel	CO	NO	HC	PM</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Reduction	0.47	-0.22	0.46	 0.55</a:t>
                      </a:r>
                      <a:endParaRPr lang="id-ID" sz="1000" dirty="0">
                        <a:latin typeface="+mn-lt"/>
                        <a:ea typeface="Times New Roman"/>
                        <a:cs typeface="Times New Roman"/>
                      </a:endParaRPr>
                    </a:p>
                    <a:p>
                      <a:pPr algn="l">
                        <a:lnSpc>
                          <a:spcPct val="115000"/>
                        </a:lnSpc>
                        <a:spcAft>
                          <a:spcPts val="0"/>
                        </a:spcAft>
                      </a:pPr>
                      <a:r>
                        <a:rPr lang="en-US" sz="1000" dirty="0">
                          <a:latin typeface="+mn-lt"/>
                          <a:ea typeface="Times New Roman"/>
                          <a:cs typeface="Arial"/>
                        </a:rPr>
                        <a:t>Sources:	</a:t>
                      </a:r>
                      <a:r>
                        <a:rPr lang="en-US" sz="1000" dirty="0" err="1">
                          <a:latin typeface="+mn-lt"/>
                          <a:ea typeface="Times New Roman"/>
                          <a:cs typeface="Times New Roman"/>
                        </a:rPr>
                        <a:t>Xue</a:t>
                      </a:r>
                      <a:r>
                        <a:rPr lang="en-US" sz="1000" dirty="0">
                          <a:latin typeface="+mn-lt"/>
                          <a:ea typeface="Times New Roman"/>
                          <a:cs typeface="Times New Roman"/>
                        </a:rPr>
                        <a:t>, J., Tony, E.G and Alan C.H (2011)</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63781">
                <a:tc>
                  <a:txBody>
                    <a:bodyPr/>
                    <a:lstStyle/>
                    <a:p>
                      <a:pPr>
                        <a:lnSpc>
                          <a:spcPct val="115000"/>
                        </a:lnSpc>
                        <a:spcAft>
                          <a:spcPts val="0"/>
                        </a:spcAft>
                      </a:pPr>
                      <a:r>
                        <a:rPr lang="en-US" sz="1000">
                          <a:latin typeface="+mn-lt"/>
                          <a:ea typeface="Times New Roman"/>
                          <a:cs typeface="Times New Roman"/>
                        </a:rPr>
                        <a:t>8</a:t>
                      </a:r>
                      <a:endParaRPr lang="id-ID" sz="100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b="1" dirty="0">
                          <a:latin typeface="+mn-lt"/>
                          <a:ea typeface="Times New Roman"/>
                          <a:cs typeface="Times New Roman"/>
                        </a:rPr>
                        <a:t>Public Transport + Option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a:latin typeface="+mn-lt"/>
                          <a:ea typeface="Times New Roman"/>
                          <a:cs typeface="Arial"/>
                        </a:rPr>
                        <a:t>Result passenger car and motor cycle shift to public transport at least 5% and 1% at 2011, 10% and 5 % at 2014, 20% and 10% at 2018 and 40% and 20% at 2025  </a:t>
                      </a:r>
                      <a:endParaRPr lang="id-ID" sz="100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lnSpc>
                          <a:spcPct val="115000"/>
                        </a:lnSpc>
                        <a:spcAft>
                          <a:spcPts val="0"/>
                        </a:spcAft>
                      </a:pPr>
                      <a:r>
                        <a:rPr lang="en-US" sz="1000" dirty="0">
                          <a:latin typeface="+mn-lt"/>
                          <a:ea typeface="Times New Roman"/>
                          <a:cs typeface="Arial"/>
                        </a:rPr>
                        <a:t>Invest on bus rapid transit and </a:t>
                      </a:r>
                      <a:r>
                        <a:rPr lang="en-US" sz="1000" dirty="0" err="1">
                          <a:latin typeface="+mn-lt"/>
                          <a:ea typeface="Times New Roman"/>
                          <a:cs typeface="Arial"/>
                        </a:rPr>
                        <a:t>busway</a:t>
                      </a:r>
                      <a:r>
                        <a:rPr lang="en-US" sz="1000" dirty="0">
                          <a:latin typeface="+mn-lt"/>
                          <a:ea typeface="Times New Roman"/>
                          <a:cs typeface="Arial"/>
                        </a:rPr>
                        <a:t> (2005-2015), commuter line (2010-2020), and MRT (2015-2025). Cost for Investment is provided in table 9. We have limitation to consider operating and </a:t>
                      </a:r>
                      <a:r>
                        <a:rPr lang="en-US" sz="1000" dirty="0" err="1">
                          <a:latin typeface="+mn-lt"/>
                          <a:ea typeface="Times New Roman"/>
                          <a:cs typeface="Arial"/>
                        </a:rPr>
                        <a:t>maintanance</a:t>
                      </a:r>
                      <a:r>
                        <a:rPr lang="en-US" sz="1000" dirty="0">
                          <a:latin typeface="+mn-lt"/>
                          <a:ea typeface="Times New Roman"/>
                          <a:cs typeface="Arial"/>
                        </a:rPr>
                        <a:t> cost as well as expected </a:t>
                      </a:r>
                      <a:r>
                        <a:rPr lang="en-US" sz="1000" dirty="0" err="1">
                          <a:latin typeface="+mn-lt"/>
                          <a:ea typeface="Times New Roman"/>
                          <a:cs typeface="Arial"/>
                        </a:rPr>
                        <a:t>reveneue</a:t>
                      </a:r>
                      <a:r>
                        <a:rPr lang="en-US" sz="1000" dirty="0">
                          <a:latin typeface="+mn-lt"/>
                          <a:ea typeface="Times New Roman"/>
                          <a:cs typeface="Arial"/>
                        </a:rPr>
                        <a:t> from tariff.</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1891">
                <a:tc>
                  <a:txBody>
                    <a:bodyPr/>
                    <a:lstStyle/>
                    <a:p>
                      <a:pPr>
                        <a:lnSpc>
                          <a:spcPct val="115000"/>
                        </a:lnSpc>
                        <a:spcAft>
                          <a:spcPts val="0"/>
                        </a:spcAft>
                      </a:pPr>
                      <a:r>
                        <a:rPr lang="en-US" sz="1000">
                          <a:latin typeface="+mn-lt"/>
                          <a:ea typeface="Times New Roman"/>
                          <a:cs typeface="Times New Roman"/>
                        </a:rPr>
                        <a:t>9</a:t>
                      </a:r>
                      <a:endParaRPr lang="id-ID" sz="100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a:lnSpc>
                          <a:spcPct val="115000"/>
                        </a:lnSpc>
                        <a:spcAft>
                          <a:spcPts val="0"/>
                        </a:spcAft>
                      </a:pPr>
                      <a:r>
                        <a:rPr lang="en-US" sz="1000" b="1" dirty="0">
                          <a:latin typeface="+mn-lt"/>
                          <a:ea typeface="Times New Roman"/>
                          <a:cs typeface="Times New Roman"/>
                        </a:rPr>
                        <a:t>Leapfrog Emission Standard + Option 1</a:t>
                      </a:r>
                      <a:endParaRPr lang="id-ID" sz="1000" b="1" dirty="0">
                        <a:latin typeface="+mn-lt"/>
                        <a:ea typeface="Times New Roman"/>
                        <a:cs typeface="Times New Roman"/>
                      </a:endParaRPr>
                    </a:p>
                  </a:txBody>
                  <a:tcPr marL="46554" marR="4655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a:lnSpc>
                          <a:spcPct val="115000"/>
                        </a:lnSpc>
                        <a:spcAft>
                          <a:spcPts val="0"/>
                        </a:spcAft>
                      </a:pPr>
                      <a:r>
                        <a:rPr lang="en-US" sz="1000">
                          <a:latin typeface="+mn-lt"/>
                          <a:ea typeface="Times New Roman"/>
                          <a:cs typeface="Arial"/>
                        </a:rPr>
                        <a:t>Implement Euro 2 at 2005, Euro 3 at 2013, and Euro 4 at 2016 </a:t>
                      </a:r>
                      <a:endParaRPr lang="id-ID" sz="100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l">
                        <a:lnSpc>
                          <a:spcPct val="115000"/>
                        </a:lnSpc>
                        <a:spcAft>
                          <a:spcPts val="0"/>
                        </a:spcAft>
                      </a:pPr>
                      <a:r>
                        <a:rPr lang="en-US" sz="1000" dirty="0">
                          <a:latin typeface="+mn-lt"/>
                          <a:ea typeface="Times New Roman"/>
                          <a:cs typeface="Arial"/>
                        </a:rPr>
                        <a:t>Implement Euro 2 at 2005, Euro 3 at 2013, and Euro 4 at 2016 </a:t>
                      </a:r>
                      <a:endParaRPr lang="id-ID" sz="1000" dirty="0">
                        <a:latin typeface="+mn-lt"/>
                        <a:ea typeface="Times New Roman"/>
                        <a:cs typeface="Times New Roman"/>
                      </a:endParaRPr>
                    </a:p>
                  </a:txBody>
                  <a:tcPr marL="46554" marR="465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r>
            </a:tbl>
          </a:graphicData>
        </a:graphic>
      </p:graphicFrame>
    </p:spTree>
    <p:extLst>
      <p:ext uri="{BB962C8B-B14F-4D97-AF65-F5344CB8AC3E}">
        <p14:creationId xmlns:p14="http://schemas.microsoft.com/office/powerpoint/2010/main" val="3483563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fontScale="90000"/>
          </a:bodyPr>
          <a:lstStyle/>
          <a:p>
            <a:r>
              <a:rPr lang="en-US" dirty="0" smtClean="0"/>
              <a:t>Cost Benefit and Effective</a:t>
            </a:r>
            <a:br>
              <a:rPr lang="en-US" dirty="0" smtClean="0"/>
            </a:br>
            <a:r>
              <a:rPr lang="en-US" sz="2700" dirty="0" smtClean="0"/>
              <a:t>Vehicle Emission Standard (Euro 4)</a:t>
            </a:r>
            <a:r>
              <a:rPr lang="en-US" dirty="0" smtClean="0"/>
              <a:t/>
            </a:r>
            <a:br>
              <a:rPr lang="en-US" dirty="0" smtClean="0"/>
            </a:br>
            <a:r>
              <a:rPr lang="en-US" sz="1600" dirty="0" smtClean="0"/>
              <a:t>2005-2030 </a:t>
            </a:r>
            <a:endParaRPr lang="en-US" sz="1600" dirty="0"/>
          </a:p>
        </p:txBody>
      </p:sp>
      <p:pic>
        <p:nvPicPr>
          <p:cNvPr id="6151" name="Picture 7"/>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81782" y="1627188"/>
            <a:ext cx="4328015" cy="279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TextBox 2"/>
          <p:cNvSpPr txBox="1"/>
          <p:nvPr/>
        </p:nvSpPr>
        <p:spPr>
          <a:xfrm>
            <a:off x="192741" y="1395610"/>
            <a:ext cx="2057400" cy="307777"/>
          </a:xfrm>
          <a:prstGeom prst="rect">
            <a:avLst/>
          </a:prstGeom>
          <a:noFill/>
        </p:spPr>
        <p:txBody>
          <a:bodyPr wrap="square" rtlCol="0">
            <a:spAutoFit/>
          </a:bodyPr>
          <a:lstStyle/>
          <a:p>
            <a:r>
              <a:rPr lang="en-US" sz="1400" dirty="0" smtClean="0"/>
              <a:t>Cost Benefit</a:t>
            </a:r>
            <a:endParaRPr lang="en-US" sz="1400" dirty="0"/>
          </a:p>
        </p:txBody>
      </p:sp>
      <p:sp>
        <p:nvSpPr>
          <p:cNvPr id="10" name="TextBox 9"/>
          <p:cNvSpPr txBox="1"/>
          <p:nvPr/>
        </p:nvSpPr>
        <p:spPr>
          <a:xfrm>
            <a:off x="4545106" y="1398587"/>
            <a:ext cx="2057400" cy="307777"/>
          </a:xfrm>
          <a:prstGeom prst="rect">
            <a:avLst/>
          </a:prstGeom>
          <a:noFill/>
        </p:spPr>
        <p:txBody>
          <a:bodyPr wrap="square" rtlCol="0">
            <a:spAutoFit/>
          </a:bodyPr>
          <a:lstStyle/>
          <a:p>
            <a:r>
              <a:rPr lang="en-US" sz="1400" dirty="0" smtClean="0"/>
              <a:t>Cost Effective</a:t>
            </a:r>
            <a:endParaRPr lang="en-US" sz="1400" dirty="0"/>
          </a:p>
        </p:txBody>
      </p:sp>
      <p:sp>
        <p:nvSpPr>
          <p:cNvPr id="11" name="Rectangle 10"/>
          <p:cNvSpPr/>
          <p:nvPr/>
        </p:nvSpPr>
        <p:spPr>
          <a:xfrm>
            <a:off x="304799" y="4630341"/>
            <a:ext cx="8458201" cy="1846659"/>
          </a:xfrm>
          <a:prstGeom prst="rect">
            <a:avLst/>
          </a:prstGeom>
        </p:spPr>
        <p:txBody>
          <a:bodyPr wrap="square">
            <a:spAutoFit/>
          </a:bodyPr>
          <a:lstStyle/>
          <a:p>
            <a:r>
              <a:rPr lang="en-US" sz="1600" dirty="0" smtClean="0"/>
              <a:t>Cost Benefit Analysis and Cost Effective Analysis </a:t>
            </a:r>
            <a:r>
              <a:rPr lang="en-US" sz="1600" dirty="0" err="1" smtClean="0"/>
              <a:t>Berdasar</a:t>
            </a:r>
            <a:r>
              <a:rPr lang="en-US" sz="1600" dirty="0" smtClean="0"/>
              <a:t> </a:t>
            </a:r>
            <a:r>
              <a:rPr lang="en-US" sz="1600" dirty="0" err="1" smtClean="0"/>
              <a:t>Formulasi</a:t>
            </a:r>
            <a:r>
              <a:rPr lang="en-US" sz="1600" dirty="0" smtClean="0"/>
              <a:t> </a:t>
            </a:r>
            <a:r>
              <a:rPr lang="en-US" sz="1600" dirty="0" err="1" smtClean="0"/>
              <a:t>Kebijakan</a:t>
            </a:r>
            <a:r>
              <a:rPr lang="en-US" sz="1600" dirty="0" smtClean="0"/>
              <a:t> </a:t>
            </a:r>
            <a:r>
              <a:rPr lang="en-US" sz="1600" dirty="0" err="1" smtClean="0"/>
              <a:t>pada</a:t>
            </a:r>
            <a:r>
              <a:rPr lang="en-US" sz="1600" dirty="0" smtClean="0"/>
              <a:t> </a:t>
            </a:r>
            <a:r>
              <a:rPr lang="en-US" sz="1600" dirty="0" err="1" smtClean="0"/>
              <a:t>halaman</a:t>
            </a:r>
            <a:r>
              <a:rPr lang="en-US" sz="1600" dirty="0" smtClean="0"/>
              <a:t> 25:</a:t>
            </a:r>
          </a:p>
          <a:p>
            <a:pPr marL="285750" indent="-285750">
              <a:buFont typeface="Arial" panose="020B0604020202020204" pitchFamily="34" charset="0"/>
              <a:buChar char="•"/>
            </a:pPr>
            <a:r>
              <a:rPr lang="en-US" sz="1400" dirty="0" err="1" smtClean="0"/>
              <a:t>Penerapan</a:t>
            </a:r>
            <a:r>
              <a:rPr lang="en-US" sz="1400" dirty="0" smtClean="0"/>
              <a:t> Standard </a:t>
            </a:r>
            <a:r>
              <a:rPr lang="en-US" sz="1400" dirty="0" err="1" smtClean="0"/>
              <a:t>Emisi</a:t>
            </a:r>
            <a:r>
              <a:rPr lang="en-US" sz="1400" dirty="0" smtClean="0"/>
              <a:t> </a:t>
            </a:r>
            <a:r>
              <a:rPr lang="en-US" sz="1400" dirty="0" err="1" smtClean="0"/>
              <a:t>Kendaraan</a:t>
            </a:r>
            <a:r>
              <a:rPr lang="en-US" sz="1400" dirty="0" smtClean="0"/>
              <a:t> </a:t>
            </a:r>
            <a:r>
              <a:rPr lang="en-US" sz="1400" dirty="0" err="1" smtClean="0"/>
              <a:t>berstandard</a:t>
            </a:r>
            <a:r>
              <a:rPr lang="en-US" sz="1400" dirty="0" smtClean="0"/>
              <a:t> Euro 4 </a:t>
            </a:r>
            <a:r>
              <a:rPr lang="en-US" sz="1400" dirty="0" err="1" smtClean="0"/>
              <a:t>pada</a:t>
            </a:r>
            <a:r>
              <a:rPr lang="en-US" sz="1400" dirty="0" smtClean="0"/>
              <a:t> 2021 (Option 1) </a:t>
            </a:r>
            <a:r>
              <a:rPr lang="en-US" sz="1400" dirty="0" err="1" smtClean="0"/>
              <a:t>akan</a:t>
            </a:r>
            <a:r>
              <a:rPr lang="en-US" sz="1400" dirty="0" smtClean="0"/>
              <a:t> </a:t>
            </a:r>
            <a:r>
              <a:rPr lang="en-US" sz="1400" dirty="0" err="1" smtClean="0"/>
              <a:t>memberikan</a:t>
            </a:r>
            <a:r>
              <a:rPr lang="en-US" sz="1400" dirty="0" smtClean="0"/>
              <a:t> Total </a:t>
            </a:r>
            <a:r>
              <a:rPr lang="en-US" sz="1400" dirty="0"/>
              <a:t>Economic Benefit </a:t>
            </a:r>
            <a:r>
              <a:rPr lang="en-US" sz="1400" dirty="0" smtClean="0"/>
              <a:t>IDR 1.970 </a:t>
            </a:r>
            <a:r>
              <a:rPr lang="en-US" sz="1400" dirty="0"/>
              <a:t>T </a:t>
            </a:r>
            <a:r>
              <a:rPr lang="en-US" sz="1400" dirty="0" smtClean="0"/>
              <a:t>(</a:t>
            </a:r>
            <a:r>
              <a:rPr lang="en-US" sz="1400" dirty="0" err="1" smtClean="0"/>
              <a:t>seribu</a:t>
            </a:r>
            <a:r>
              <a:rPr lang="en-US" sz="1400" dirty="0" smtClean="0"/>
              <a:t> </a:t>
            </a:r>
            <a:r>
              <a:rPr lang="en-US" sz="1400" dirty="0" err="1" smtClean="0"/>
              <a:t>sembilanratus</a:t>
            </a:r>
            <a:r>
              <a:rPr lang="en-US" sz="1400" dirty="0" smtClean="0"/>
              <a:t> </a:t>
            </a:r>
            <a:r>
              <a:rPr lang="en-US" sz="1400" dirty="0" err="1" smtClean="0"/>
              <a:t>tujuh</a:t>
            </a:r>
            <a:r>
              <a:rPr lang="en-US" sz="1400" dirty="0" smtClean="0"/>
              <a:t> </a:t>
            </a:r>
            <a:r>
              <a:rPr lang="en-US" sz="1400" dirty="0" err="1" smtClean="0"/>
              <a:t>puluh</a:t>
            </a:r>
            <a:r>
              <a:rPr lang="en-US" sz="1400" dirty="0" smtClean="0"/>
              <a:t> </a:t>
            </a:r>
            <a:r>
              <a:rPr lang="en-US" sz="1400" dirty="0" err="1" smtClean="0"/>
              <a:t>trilion</a:t>
            </a:r>
            <a:r>
              <a:rPr lang="en-US" sz="1400" dirty="0" smtClean="0"/>
              <a:t> Rupiah); yang </a:t>
            </a:r>
            <a:r>
              <a:rPr lang="en-US" sz="1400" dirty="0" err="1" smtClean="0"/>
              <a:t>mencakup</a:t>
            </a:r>
            <a:r>
              <a:rPr lang="en-US" sz="1400" dirty="0" smtClean="0"/>
              <a:t> </a:t>
            </a:r>
            <a:r>
              <a:rPr lang="en-US" sz="1400" dirty="0" err="1" smtClean="0"/>
              <a:t>pengurangann</a:t>
            </a:r>
            <a:r>
              <a:rPr lang="en-US" sz="1400" dirty="0" smtClean="0"/>
              <a:t> </a:t>
            </a:r>
            <a:r>
              <a:rPr lang="en-US" sz="1400" dirty="0" err="1" smtClean="0"/>
              <a:t>biaya</a:t>
            </a:r>
            <a:r>
              <a:rPr lang="en-US" sz="1400" dirty="0" smtClean="0"/>
              <a:t> </a:t>
            </a:r>
            <a:r>
              <a:rPr lang="en-US" sz="1400" dirty="0" err="1" smtClean="0"/>
              <a:t>kesehatan</a:t>
            </a:r>
            <a:r>
              <a:rPr lang="en-US" sz="1400" dirty="0" smtClean="0"/>
              <a:t>, </a:t>
            </a:r>
            <a:r>
              <a:rPr lang="en-US" sz="1400" dirty="0" err="1" smtClean="0"/>
              <a:t>peningkatan</a:t>
            </a:r>
            <a:r>
              <a:rPr lang="en-US" sz="1400" dirty="0" smtClean="0"/>
              <a:t> production saving </a:t>
            </a:r>
            <a:r>
              <a:rPr lang="en-US" sz="1400" dirty="0" err="1" smtClean="0"/>
              <a:t>dan</a:t>
            </a:r>
            <a:r>
              <a:rPr lang="en-US" sz="1400" dirty="0" smtClean="0"/>
              <a:t> </a:t>
            </a:r>
            <a:r>
              <a:rPr lang="en-US" sz="1400" dirty="0" err="1" smtClean="0"/>
              <a:t>penghematan</a:t>
            </a:r>
            <a:r>
              <a:rPr lang="en-US" sz="1400" dirty="0" smtClean="0"/>
              <a:t> BBM.  </a:t>
            </a:r>
          </a:p>
          <a:p>
            <a:pPr marL="285750" indent="-285750">
              <a:buFont typeface="Arial" panose="020B0604020202020204" pitchFamily="34" charset="0"/>
              <a:buChar char="•"/>
            </a:pPr>
            <a:r>
              <a:rPr lang="en-US" sz="1400" dirty="0" err="1" smtClean="0"/>
              <a:t>Namun</a:t>
            </a:r>
            <a:r>
              <a:rPr lang="en-US" sz="1400" dirty="0" smtClean="0"/>
              <a:t> </a:t>
            </a:r>
            <a:r>
              <a:rPr lang="en-US" sz="1400" dirty="0" err="1" smtClean="0"/>
              <a:t>demikian</a:t>
            </a:r>
            <a:r>
              <a:rPr lang="en-US" sz="1400" dirty="0" smtClean="0"/>
              <a:t>, </a:t>
            </a:r>
            <a:r>
              <a:rPr lang="en-US" sz="1400" dirty="0" err="1" smtClean="0"/>
              <a:t>percepatan</a:t>
            </a:r>
            <a:r>
              <a:rPr lang="en-US" sz="1400" dirty="0" smtClean="0"/>
              <a:t> </a:t>
            </a:r>
            <a:r>
              <a:rPr lang="en-US" sz="1400" dirty="0" err="1" smtClean="0"/>
              <a:t>penerapan</a:t>
            </a:r>
            <a:r>
              <a:rPr lang="en-US" sz="1400" dirty="0" smtClean="0"/>
              <a:t> </a:t>
            </a:r>
            <a:r>
              <a:rPr lang="en-US" sz="1400" dirty="0" err="1"/>
              <a:t>Penerapan</a:t>
            </a:r>
            <a:r>
              <a:rPr lang="en-US" sz="1400" dirty="0"/>
              <a:t> Standard </a:t>
            </a:r>
            <a:r>
              <a:rPr lang="en-US" sz="1400" dirty="0" err="1"/>
              <a:t>Emisi</a:t>
            </a:r>
            <a:r>
              <a:rPr lang="en-US" sz="1400" dirty="0"/>
              <a:t> </a:t>
            </a:r>
            <a:r>
              <a:rPr lang="en-US" sz="1400" dirty="0" err="1"/>
              <a:t>Kendaraan</a:t>
            </a:r>
            <a:r>
              <a:rPr lang="en-US" sz="1400" dirty="0"/>
              <a:t> </a:t>
            </a:r>
            <a:r>
              <a:rPr lang="en-US" sz="1400" dirty="0" err="1"/>
              <a:t>berstandard</a:t>
            </a:r>
            <a:r>
              <a:rPr lang="en-US" sz="1400" dirty="0"/>
              <a:t> Euro 4 </a:t>
            </a:r>
            <a:r>
              <a:rPr lang="en-US" sz="1400" dirty="0" err="1"/>
              <a:t>pada</a:t>
            </a:r>
            <a:r>
              <a:rPr lang="en-US" sz="1400" dirty="0"/>
              <a:t> </a:t>
            </a:r>
            <a:r>
              <a:rPr lang="en-US" sz="1400" b="1" dirty="0" smtClean="0"/>
              <a:t>2016</a:t>
            </a:r>
            <a:r>
              <a:rPr lang="en-US" sz="1400" dirty="0" smtClean="0"/>
              <a:t> </a:t>
            </a:r>
            <a:r>
              <a:rPr lang="en-US" sz="1400" dirty="0"/>
              <a:t>(Option </a:t>
            </a:r>
            <a:r>
              <a:rPr lang="en-US" sz="1400" dirty="0" smtClean="0"/>
              <a:t>9) </a:t>
            </a:r>
            <a:r>
              <a:rPr lang="en-US" sz="1400" dirty="0" err="1"/>
              <a:t>akan</a:t>
            </a:r>
            <a:r>
              <a:rPr lang="en-US" sz="1400" dirty="0"/>
              <a:t> </a:t>
            </a:r>
            <a:r>
              <a:rPr lang="en-US" sz="1400" dirty="0" err="1" smtClean="0"/>
              <a:t>meningkatkan</a:t>
            </a:r>
            <a:r>
              <a:rPr lang="en-US" sz="1400" dirty="0" smtClean="0"/>
              <a:t> (double) Total </a:t>
            </a:r>
            <a:r>
              <a:rPr lang="en-US" sz="1400" dirty="0"/>
              <a:t>Economic </a:t>
            </a:r>
            <a:r>
              <a:rPr lang="en-US" sz="1400" dirty="0" smtClean="0"/>
              <a:t>Benefit </a:t>
            </a:r>
            <a:r>
              <a:rPr lang="en-US" sz="1400" dirty="0" err="1" smtClean="0"/>
              <a:t>Rp</a:t>
            </a:r>
            <a:r>
              <a:rPr lang="en-US" sz="1400" dirty="0" smtClean="0"/>
              <a:t> 3.973 T (</a:t>
            </a:r>
            <a:r>
              <a:rPr lang="en-US" sz="1400" dirty="0" err="1" smtClean="0"/>
              <a:t>tiga</a:t>
            </a:r>
            <a:r>
              <a:rPr lang="en-US" sz="1400" dirty="0" smtClean="0"/>
              <a:t> </a:t>
            </a:r>
            <a:r>
              <a:rPr lang="en-US" sz="1400" dirty="0" err="1" smtClean="0"/>
              <a:t>ribu</a:t>
            </a:r>
            <a:r>
              <a:rPr lang="en-US" sz="1400" dirty="0" smtClean="0"/>
              <a:t> </a:t>
            </a:r>
            <a:r>
              <a:rPr lang="en-US" sz="1400" dirty="0" err="1" smtClean="0"/>
              <a:t>sembilanratus</a:t>
            </a:r>
            <a:r>
              <a:rPr lang="en-US" sz="1400" dirty="0" smtClean="0"/>
              <a:t> </a:t>
            </a:r>
            <a:r>
              <a:rPr lang="en-US" sz="1400" dirty="0" err="1" smtClean="0"/>
              <a:t>tujuh</a:t>
            </a:r>
            <a:r>
              <a:rPr lang="en-US" sz="1400" dirty="0" smtClean="0"/>
              <a:t> </a:t>
            </a:r>
            <a:r>
              <a:rPr lang="en-US" sz="1400" dirty="0" err="1" smtClean="0"/>
              <a:t>puluh</a:t>
            </a:r>
            <a:r>
              <a:rPr lang="en-US" sz="1400" dirty="0" smtClean="0"/>
              <a:t> </a:t>
            </a:r>
            <a:r>
              <a:rPr lang="en-US" sz="1400" dirty="0" err="1" smtClean="0"/>
              <a:t>tiga</a:t>
            </a:r>
            <a:r>
              <a:rPr lang="en-US" sz="1400" dirty="0" smtClean="0"/>
              <a:t> </a:t>
            </a:r>
            <a:r>
              <a:rPr lang="en-US" sz="1400" dirty="0" err="1" smtClean="0"/>
              <a:t>trilion</a:t>
            </a:r>
            <a:r>
              <a:rPr lang="en-US" sz="1400" dirty="0" smtClean="0"/>
              <a:t> Rupiah); yang </a:t>
            </a:r>
            <a:r>
              <a:rPr lang="en-US" sz="1400" dirty="0" err="1"/>
              <a:t>mencakup</a:t>
            </a:r>
            <a:r>
              <a:rPr lang="en-US" sz="1400" dirty="0"/>
              <a:t> </a:t>
            </a:r>
            <a:r>
              <a:rPr lang="en-US" sz="1400" dirty="0" err="1"/>
              <a:t>pengurangann</a:t>
            </a:r>
            <a:r>
              <a:rPr lang="en-US" sz="1400" dirty="0"/>
              <a:t> </a:t>
            </a:r>
            <a:r>
              <a:rPr lang="en-US" sz="1400" dirty="0" err="1"/>
              <a:t>biaya</a:t>
            </a:r>
            <a:r>
              <a:rPr lang="en-US" sz="1400" dirty="0"/>
              <a:t> </a:t>
            </a:r>
            <a:r>
              <a:rPr lang="en-US" sz="1400" dirty="0" err="1"/>
              <a:t>kesehatan</a:t>
            </a:r>
            <a:r>
              <a:rPr lang="en-US" sz="1400" dirty="0"/>
              <a:t>, </a:t>
            </a:r>
            <a:r>
              <a:rPr lang="en-US" sz="1400" dirty="0" err="1"/>
              <a:t>peningkatan</a:t>
            </a:r>
            <a:r>
              <a:rPr lang="en-US" sz="1400" dirty="0"/>
              <a:t> production saving </a:t>
            </a:r>
            <a:r>
              <a:rPr lang="en-US" sz="1400" dirty="0" err="1"/>
              <a:t>dan</a:t>
            </a:r>
            <a:r>
              <a:rPr lang="en-US" sz="1400" dirty="0"/>
              <a:t> </a:t>
            </a:r>
            <a:r>
              <a:rPr lang="en-US" sz="1400" dirty="0" err="1"/>
              <a:t>penghematan</a:t>
            </a:r>
            <a:r>
              <a:rPr lang="en-US" sz="1400" dirty="0"/>
              <a:t> </a:t>
            </a:r>
            <a:r>
              <a:rPr lang="en-US" sz="1400" dirty="0" smtClean="0"/>
              <a:t>BBM </a:t>
            </a:r>
            <a:r>
              <a:rPr lang="en-US" sz="1400" dirty="0" err="1" smtClean="0"/>
              <a:t>dan</a:t>
            </a:r>
            <a:r>
              <a:rPr lang="en-US" sz="1400" dirty="0" smtClean="0"/>
              <a:t> </a:t>
            </a:r>
            <a:r>
              <a:rPr lang="en-US" sz="1400" dirty="0" err="1" smtClean="0"/>
              <a:t>memangkas</a:t>
            </a:r>
            <a:r>
              <a:rPr lang="en-US" sz="1400" dirty="0" smtClean="0"/>
              <a:t> </a:t>
            </a:r>
            <a:r>
              <a:rPr lang="en-US" sz="1400" dirty="0" err="1" smtClean="0"/>
              <a:t>biaya</a:t>
            </a:r>
            <a:r>
              <a:rPr lang="en-US" sz="1400" dirty="0" smtClean="0"/>
              <a:t> </a:t>
            </a:r>
            <a:r>
              <a:rPr lang="en-US" sz="1400" dirty="0" err="1" smtClean="0"/>
              <a:t>penurunan</a:t>
            </a:r>
            <a:r>
              <a:rPr lang="en-US" sz="1400" dirty="0" smtClean="0"/>
              <a:t> </a:t>
            </a:r>
            <a:r>
              <a:rPr lang="en-US" sz="1400" dirty="0" err="1" smtClean="0"/>
              <a:t>emisi</a:t>
            </a:r>
            <a:r>
              <a:rPr lang="en-US" sz="1400" dirty="0" smtClean="0"/>
              <a:t> </a:t>
            </a:r>
            <a:r>
              <a:rPr lang="en-US" sz="1400" dirty="0" err="1" smtClean="0"/>
              <a:t>hingga</a:t>
            </a:r>
            <a:r>
              <a:rPr lang="en-US" sz="1400" dirty="0" smtClean="0"/>
              <a:t> 21,30%.</a:t>
            </a:r>
            <a:endParaRPr lang="en-US" sz="1400" dirty="0"/>
          </a:p>
        </p:txBody>
      </p:sp>
      <p:pic>
        <p:nvPicPr>
          <p:cNvPr id="6152" name="Picture 8"/>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48200" y="1627188"/>
            <a:ext cx="4322762" cy="27924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6747965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fontScale="90000"/>
          </a:bodyPr>
          <a:lstStyle/>
          <a:p>
            <a:r>
              <a:rPr lang="en-US" dirty="0" err="1" smtClean="0"/>
              <a:t>Kualitas</a:t>
            </a:r>
            <a:r>
              <a:rPr lang="en-US" dirty="0" smtClean="0"/>
              <a:t> BBM</a:t>
            </a:r>
            <a:br>
              <a:rPr lang="en-US" dirty="0" smtClean="0"/>
            </a:br>
            <a:r>
              <a:rPr lang="en-US" sz="3100" dirty="0" err="1" smtClean="0"/>
              <a:t>Prasyarat</a:t>
            </a:r>
            <a:r>
              <a:rPr lang="en-US" sz="3100" dirty="0" smtClean="0"/>
              <a:t> </a:t>
            </a:r>
            <a:r>
              <a:rPr lang="en-US" sz="3100" dirty="0" err="1" smtClean="0"/>
              <a:t>Adopsi</a:t>
            </a:r>
            <a:r>
              <a:rPr lang="en-US" sz="3100" dirty="0" smtClean="0"/>
              <a:t> Low Emission Vehicle Standard</a:t>
            </a:r>
            <a:endParaRPr lang="en-US" sz="3100" dirty="0"/>
          </a:p>
        </p:txBody>
      </p:sp>
    </p:spTree>
    <p:extLst>
      <p:ext uri="{BB962C8B-B14F-4D97-AF65-F5344CB8AC3E}">
        <p14:creationId xmlns:p14="http://schemas.microsoft.com/office/powerpoint/2010/main" val="248833709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Jenis</a:t>
            </a:r>
            <a:r>
              <a:rPr lang="en-US" dirty="0" smtClean="0"/>
              <a:t> </a:t>
            </a:r>
            <a:r>
              <a:rPr lang="en-US" dirty="0" err="1" smtClean="0"/>
              <a:t>Bahan</a:t>
            </a:r>
            <a:r>
              <a:rPr lang="en-US" dirty="0" smtClean="0"/>
              <a:t> Bakar</a:t>
            </a:r>
            <a:br>
              <a:rPr lang="en-US" dirty="0" smtClean="0"/>
            </a:br>
            <a:r>
              <a:rPr lang="en-US" dirty="0" err="1" smtClean="0"/>
              <a:t>dan</a:t>
            </a:r>
            <a:r>
              <a:rPr lang="en-US" dirty="0" smtClean="0"/>
              <a:t> Total </a:t>
            </a:r>
            <a:r>
              <a:rPr lang="en-US" dirty="0" err="1" smtClean="0"/>
              <a:t>Penjualan</a:t>
            </a:r>
            <a:r>
              <a:rPr lang="en-US" dirty="0" smtClean="0"/>
              <a:t> Nasional </a:t>
            </a:r>
            <a:r>
              <a:rPr lang="en-US" sz="2000" dirty="0" smtClean="0"/>
              <a:t>(2015)</a:t>
            </a:r>
            <a:endParaRPr lang="en-US" sz="2000"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1000" y="3733800"/>
            <a:ext cx="4584700" cy="275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000" y="1739900"/>
            <a:ext cx="4584700" cy="2755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67696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2400"/>
            <a:ext cx="8229600" cy="1143000"/>
          </a:xfrm>
        </p:spPr>
        <p:txBody>
          <a:bodyPr>
            <a:normAutofit fontScale="90000"/>
          </a:bodyPr>
          <a:lstStyle/>
          <a:p>
            <a:r>
              <a:rPr lang="en-US" dirty="0" err="1" smtClean="0"/>
              <a:t>Kualitas</a:t>
            </a:r>
            <a:r>
              <a:rPr lang="en-US" dirty="0" smtClean="0"/>
              <a:t> </a:t>
            </a:r>
            <a:r>
              <a:rPr lang="en-US" dirty="0" err="1" smtClean="0"/>
              <a:t>Bensin</a:t>
            </a:r>
            <a:r>
              <a:rPr lang="en-US" dirty="0" smtClean="0"/>
              <a:t> - </a:t>
            </a:r>
            <a:r>
              <a:rPr lang="id-ID" dirty="0" smtClean="0"/>
              <a:t>Series RON</a:t>
            </a:r>
            <a:r>
              <a:rPr lang="en-US" dirty="0" smtClean="0"/>
              <a:t/>
            </a:r>
            <a:br>
              <a:rPr lang="en-US" dirty="0" smtClean="0"/>
            </a:br>
            <a:r>
              <a:rPr lang="en-US" dirty="0" smtClean="0"/>
              <a:t>Premium 88</a:t>
            </a:r>
            <a:endParaRPr lang="id-ID" dirty="0"/>
          </a:p>
        </p:txBody>
      </p:sp>
      <p:pic>
        <p:nvPicPr>
          <p:cNvPr id="409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5750" y="1295400"/>
            <a:ext cx="8572500" cy="426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TextBox 3"/>
          <p:cNvSpPr txBox="1"/>
          <p:nvPr/>
        </p:nvSpPr>
        <p:spPr>
          <a:xfrm>
            <a:off x="381000" y="5562600"/>
            <a:ext cx="8229600" cy="1169551"/>
          </a:xfrm>
          <a:prstGeom prst="rect">
            <a:avLst/>
          </a:prstGeom>
          <a:noFill/>
        </p:spPr>
        <p:txBody>
          <a:bodyPr wrap="square" rtlCol="0">
            <a:spAutoFit/>
          </a:bodyPr>
          <a:lstStyle/>
          <a:p>
            <a:pPr algn="ctr"/>
            <a:r>
              <a:rPr lang="en-US" sz="1400" dirty="0" err="1" smtClean="0"/>
              <a:t>Kualitas</a:t>
            </a:r>
            <a:r>
              <a:rPr lang="en-US" sz="1400" dirty="0" smtClean="0"/>
              <a:t> Premium 88 </a:t>
            </a:r>
            <a:r>
              <a:rPr lang="en-US" sz="1400" dirty="0" err="1" smtClean="0"/>
              <a:t>sangat</a:t>
            </a:r>
            <a:r>
              <a:rPr lang="en-US" sz="1400" dirty="0" smtClean="0"/>
              <a:t> </a:t>
            </a:r>
            <a:r>
              <a:rPr lang="en-US" sz="1400" dirty="0" err="1" smtClean="0"/>
              <a:t>bervariasi</a:t>
            </a:r>
            <a:r>
              <a:rPr lang="en-US" sz="1400" dirty="0" smtClean="0"/>
              <a:t> </a:t>
            </a:r>
            <a:r>
              <a:rPr lang="en-US" sz="1400" dirty="0" err="1" smtClean="0"/>
              <a:t>untuk</a:t>
            </a:r>
            <a:r>
              <a:rPr lang="en-US" sz="1400" dirty="0" smtClean="0"/>
              <a:t> </a:t>
            </a:r>
            <a:r>
              <a:rPr lang="en-US" sz="1400" dirty="0" err="1" smtClean="0"/>
              <a:t>setiap</a:t>
            </a:r>
            <a:r>
              <a:rPr lang="en-US" sz="1400" dirty="0" smtClean="0"/>
              <a:t> </a:t>
            </a:r>
            <a:r>
              <a:rPr lang="en-US" sz="1400" dirty="0" err="1" smtClean="0"/>
              <a:t>kota</a:t>
            </a:r>
            <a:r>
              <a:rPr lang="en-US" sz="1400" dirty="0" smtClean="0"/>
              <a:t> </a:t>
            </a:r>
            <a:r>
              <a:rPr lang="en-US" sz="1400" dirty="0" err="1" smtClean="0"/>
              <a:t>tergantung</a:t>
            </a:r>
            <a:r>
              <a:rPr lang="en-US" sz="1400" dirty="0" smtClean="0"/>
              <a:t> </a:t>
            </a:r>
            <a:r>
              <a:rPr lang="en-US" sz="1400" dirty="0" err="1" smtClean="0"/>
              <a:t>pada</a:t>
            </a:r>
            <a:r>
              <a:rPr lang="en-US" sz="1400" dirty="0" smtClean="0"/>
              <a:t> </a:t>
            </a:r>
            <a:r>
              <a:rPr lang="en-US" sz="1400" dirty="0" err="1" smtClean="0"/>
              <a:t>sumber</a:t>
            </a:r>
            <a:r>
              <a:rPr lang="en-US" sz="1400" dirty="0" smtClean="0"/>
              <a:t>/</a:t>
            </a:r>
            <a:r>
              <a:rPr lang="en-US" sz="1400" dirty="0" err="1" smtClean="0"/>
              <a:t>kilang</a:t>
            </a:r>
            <a:r>
              <a:rPr lang="en-US" sz="1400" dirty="0" smtClean="0"/>
              <a:t> BBM </a:t>
            </a:r>
            <a:r>
              <a:rPr lang="en-US" sz="1400" dirty="0" err="1" smtClean="0"/>
              <a:t>dan</a:t>
            </a:r>
            <a:r>
              <a:rPr lang="en-US" sz="1400" dirty="0" smtClean="0"/>
              <a:t> handling BBM yang </a:t>
            </a:r>
            <a:r>
              <a:rPr lang="en-US" sz="1400" dirty="0" err="1" smtClean="0"/>
              <a:t>belum</a:t>
            </a:r>
            <a:r>
              <a:rPr lang="en-US" sz="1400" dirty="0" smtClean="0"/>
              <a:t> </a:t>
            </a:r>
            <a:r>
              <a:rPr lang="en-US" sz="1400" dirty="0" err="1" smtClean="0"/>
              <a:t>menggunakan</a:t>
            </a:r>
            <a:r>
              <a:rPr lang="en-US" sz="1400" dirty="0" smtClean="0"/>
              <a:t> rubber </a:t>
            </a:r>
            <a:r>
              <a:rPr lang="en-US" sz="1400" dirty="0" err="1" smtClean="0"/>
              <a:t>sochet</a:t>
            </a:r>
            <a:r>
              <a:rPr lang="en-US" sz="1400" dirty="0" smtClean="0"/>
              <a:t> </a:t>
            </a:r>
            <a:r>
              <a:rPr lang="en-US" sz="1400" dirty="0" err="1" smtClean="0"/>
              <a:t>pada</a:t>
            </a:r>
            <a:r>
              <a:rPr lang="en-US" sz="1400" dirty="0" smtClean="0"/>
              <a:t> </a:t>
            </a:r>
            <a:r>
              <a:rPr lang="en-US" sz="1400" dirty="0" err="1" smtClean="0"/>
              <a:t>setiap</a:t>
            </a:r>
            <a:r>
              <a:rPr lang="en-US" sz="1400" dirty="0" smtClean="0"/>
              <a:t> </a:t>
            </a:r>
            <a:r>
              <a:rPr lang="en-US" sz="1400" dirty="0" err="1" smtClean="0"/>
              <a:t>noozle</a:t>
            </a:r>
            <a:r>
              <a:rPr lang="en-US" sz="1400" dirty="0" smtClean="0"/>
              <a:t> </a:t>
            </a:r>
            <a:r>
              <a:rPr lang="en-US" sz="1400" dirty="0" err="1" smtClean="0"/>
              <a:t>dispencer</a:t>
            </a:r>
            <a:r>
              <a:rPr lang="en-US" sz="1400" dirty="0" smtClean="0"/>
              <a:t> yang </a:t>
            </a:r>
            <a:r>
              <a:rPr lang="en-US" sz="1400" dirty="0" err="1" smtClean="0"/>
              <a:t>menyebabkan</a:t>
            </a:r>
            <a:r>
              <a:rPr lang="en-US" sz="1400" dirty="0" smtClean="0"/>
              <a:t> </a:t>
            </a:r>
            <a:r>
              <a:rPr lang="en-US" sz="1400" dirty="0" err="1" smtClean="0"/>
              <a:t>penguapan</a:t>
            </a:r>
            <a:r>
              <a:rPr lang="en-US" sz="1400" dirty="0" smtClean="0"/>
              <a:t> </a:t>
            </a:r>
            <a:r>
              <a:rPr lang="en-US" sz="1400" dirty="0" err="1" smtClean="0"/>
              <a:t>kandungan</a:t>
            </a:r>
            <a:r>
              <a:rPr lang="en-US" sz="1400" dirty="0" smtClean="0"/>
              <a:t> </a:t>
            </a:r>
            <a:r>
              <a:rPr lang="en-US" sz="1400" dirty="0" err="1" smtClean="0"/>
              <a:t>bensin</a:t>
            </a:r>
            <a:r>
              <a:rPr lang="en-US" sz="1400" dirty="0"/>
              <a:t> </a:t>
            </a:r>
            <a:r>
              <a:rPr lang="en-US" sz="1400" dirty="0" smtClean="0"/>
              <a:t>(evaporative </a:t>
            </a:r>
            <a:r>
              <a:rPr lang="en-US" sz="1400" dirty="0"/>
              <a:t>emissions</a:t>
            </a:r>
            <a:r>
              <a:rPr lang="en-US" sz="1400" dirty="0" smtClean="0"/>
              <a:t>).  Ada </a:t>
            </a:r>
            <a:r>
              <a:rPr lang="en-US" sz="1400" dirty="0" err="1" smtClean="0"/>
              <a:t>kota-kota</a:t>
            </a:r>
            <a:r>
              <a:rPr lang="en-US" sz="1400" dirty="0" smtClean="0"/>
              <a:t> </a:t>
            </a:r>
            <a:r>
              <a:rPr lang="en-US" sz="1400" dirty="0" err="1" smtClean="0"/>
              <a:t>memperoleh</a:t>
            </a:r>
            <a:r>
              <a:rPr lang="en-US" sz="1400" dirty="0" smtClean="0"/>
              <a:t> </a:t>
            </a:r>
            <a:r>
              <a:rPr lang="en-US" sz="1400" dirty="0" err="1" smtClean="0"/>
              <a:t>Bensin</a:t>
            </a:r>
            <a:r>
              <a:rPr lang="en-US" sz="1400" dirty="0" smtClean="0"/>
              <a:t> RON </a:t>
            </a:r>
            <a:r>
              <a:rPr lang="en-US" sz="1400" dirty="0" err="1" smtClean="0"/>
              <a:t>kurang</a:t>
            </a:r>
            <a:r>
              <a:rPr lang="en-US" sz="1400" dirty="0" smtClean="0"/>
              <a:t> </a:t>
            </a:r>
            <a:r>
              <a:rPr lang="en-US" sz="1400" dirty="0" err="1" smtClean="0"/>
              <a:t>dari</a:t>
            </a:r>
            <a:r>
              <a:rPr lang="en-US" sz="1400" dirty="0" smtClean="0"/>
              <a:t> 87 </a:t>
            </a:r>
            <a:r>
              <a:rPr lang="en-US" sz="1400" dirty="0" err="1" smtClean="0"/>
              <a:t>tetapi</a:t>
            </a:r>
            <a:r>
              <a:rPr lang="en-US" sz="1400" dirty="0" smtClean="0"/>
              <a:t> </a:t>
            </a:r>
            <a:r>
              <a:rPr lang="en-US" sz="1400" dirty="0" err="1" smtClean="0"/>
              <a:t>sebaliknya</a:t>
            </a:r>
            <a:r>
              <a:rPr lang="en-US" sz="1400" dirty="0" smtClean="0"/>
              <a:t> </a:t>
            </a:r>
            <a:r>
              <a:rPr lang="en-US" sz="1400" dirty="0" err="1" smtClean="0"/>
              <a:t>ada</a:t>
            </a:r>
            <a:r>
              <a:rPr lang="en-US" sz="1400" dirty="0" smtClean="0"/>
              <a:t> </a:t>
            </a:r>
            <a:r>
              <a:rPr lang="en-US" sz="1400" dirty="0" err="1" smtClean="0"/>
              <a:t>kota-kota</a:t>
            </a:r>
            <a:r>
              <a:rPr lang="en-US" sz="1400" dirty="0" smtClean="0"/>
              <a:t> </a:t>
            </a:r>
            <a:r>
              <a:rPr lang="en-US" sz="1400" dirty="0" err="1" smtClean="0"/>
              <a:t>dengan</a:t>
            </a:r>
            <a:r>
              <a:rPr lang="en-US" sz="1400" dirty="0" smtClean="0"/>
              <a:t> </a:t>
            </a:r>
            <a:r>
              <a:rPr lang="en-US" sz="1400" dirty="0" err="1" smtClean="0"/>
              <a:t>Bensin</a:t>
            </a:r>
            <a:r>
              <a:rPr lang="en-US" sz="1400" dirty="0" smtClean="0"/>
              <a:t> RON </a:t>
            </a:r>
            <a:r>
              <a:rPr lang="en-US" sz="1400" dirty="0" err="1" smtClean="0"/>
              <a:t>lebih</a:t>
            </a:r>
            <a:r>
              <a:rPr lang="en-US" sz="1400" dirty="0" smtClean="0"/>
              <a:t> </a:t>
            </a:r>
            <a:r>
              <a:rPr lang="en-US" sz="1400" dirty="0" err="1" smtClean="0"/>
              <a:t>dari</a:t>
            </a:r>
            <a:r>
              <a:rPr lang="en-US" sz="1400" dirty="0" smtClean="0"/>
              <a:t> 89.  </a:t>
            </a:r>
            <a:r>
              <a:rPr lang="en-US" sz="1400" dirty="0" err="1" smtClean="0"/>
              <a:t>Namun</a:t>
            </a:r>
            <a:r>
              <a:rPr lang="en-US" sz="1400" dirty="0" smtClean="0"/>
              <a:t> </a:t>
            </a:r>
            <a:r>
              <a:rPr lang="en-US" sz="1400" dirty="0" err="1" smtClean="0"/>
              <a:t>secara</a:t>
            </a:r>
            <a:r>
              <a:rPr lang="en-US" sz="1400" dirty="0" smtClean="0"/>
              <a:t> </a:t>
            </a:r>
            <a:r>
              <a:rPr lang="en-US" sz="1400" dirty="0" err="1" smtClean="0"/>
              <a:t>keseluruhan</a:t>
            </a:r>
            <a:r>
              <a:rPr lang="en-US" sz="1400" dirty="0" smtClean="0"/>
              <a:t> </a:t>
            </a:r>
            <a:r>
              <a:rPr lang="en-US" sz="1400" dirty="0" err="1" smtClean="0"/>
              <a:t>masih</a:t>
            </a:r>
            <a:r>
              <a:rPr lang="en-US" sz="1400" dirty="0" smtClean="0"/>
              <a:t> </a:t>
            </a:r>
            <a:r>
              <a:rPr lang="en-US" sz="1400" dirty="0" err="1" smtClean="0"/>
              <a:t>kurang</a:t>
            </a:r>
            <a:r>
              <a:rPr lang="en-US" sz="1400" dirty="0" smtClean="0"/>
              <a:t> </a:t>
            </a:r>
            <a:r>
              <a:rPr lang="en-US" sz="1400" dirty="0" err="1" smtClean="0"/>
              <a:t>dari</a:t>
            </a:r>
            <a:r>
              <a:rPr lang="en-US" sz="1400" dirty="0" smtClean="0"/>
              <a:t> RON 91 </a:t>
            </a:r>
            <a:r>
              <a:rPr lang="en-US" sz="1400" dirty="0" err="1" smtClean="0"/>
              <a:t>yaitu</a:t>
            </a:r>
            <a:r>
              <a:rPr lang="en-US" sz="1400" dirty="0" smtClean="0"/>
              <a:t> </a:t>
            </a:r>
            <a:r>
              <a:rPr lang="en-US" sz="1400" dirty="0" err="1" smtClean="0"/>
              <a:t>persyarakat</a:t>
            </a:r>
            <a:r>
              <a:rPr lang="en-US" sz="1400" dirty="0" smtClean="0"/>
              <a:t> RON minimal </a:t>
            </a:r>
            <a:r>
              <a:rPr lang="en-US" sz="1400" dirty="0" err="1" smtClean="0"/>
              <a:t>untuk</a:t>
            </a:r>
            <a:r>
              <a:rPr lang="en-US" sz="1400" dirty="0" smtClean="0"/>
              <a:t> </a:t>
            </a:r>
            <a:r>
              <a:rPr lang="en-US" sz="1400" dirty="0" err="1" smtClean="0"/>
              <a:t>Kendaraan</a:t>
            </a:r>
            <a:r>
              <a:rPr lang="en-US" sz="1400" dirty="0" smtClean="0"/>
              <a:t> </a:t>
            </a:r>
            <a:r>
              <a:rPr lang="en-US" sz="1400" dirty="0" err="1" smtClean="0"/>
              <a:t>Berstandard</a:t>
            </a:r>
            <a:r>
              <a:rPr lang="en-US" sz="1400" dirty="0" smtClean="0"/>
              <a:t> Euro 2 yang </a:t>
            </a:r>
            <a:r>
              <a:rPr lang="en-US" sz="1400" dirty="0" err="1" smtClean="0"/>
              <a:t>telah</a:t>
            </a:r>
            <a:r>
              <a:rPr lang="en-US" sz="1400" dirty="0" smtClean="0"/>
              <a:t> </a:t>
            </a:r>
            <a:r>
              <a:rPr lang="en-US" sz="1400" dirty="0" err="1" smtClean="0"/>
              <a:t>diadopsi</a:t>
            </a:r>
            <a:r>
              <a:rPr lang="en-US" sz="1400" dirty="0" smtClean="0"/>
              <a:t> </a:t>
            </a:r>
            <a:r>
              <a:rPr lang="en-US" sz="1400" dirty="0" err="1" smtClean="0"/>
              <a:t>sejak</a:t>
            </a:r>
            <a:r>
              <a:rPr lang="en-US" sz="1400" dirty="0" smtClean="0"/>
              <a:t> 2005.</a:t>
            </a:r>
            <a:endParaRPr lang="en-US" sz="1400" dirty="0"/>
          </a:p>
        </p:txBody>
      </p:sp>
    </p:spTree>
    <p:extLst>
      <p:ext uri="{BB962C8B-B14F-4D97-AF65-F5344CB8AC3E}">
        <p14:creationId xmlns:p14="http://schemas.microsoft.com/office/powerpoint/2010/main" val="48727907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p:cNvSpPr>
            <a:spLocks noGrp="1"/>
          </p:cNvSpPr>
          <p:nvPr>
            <p:ph type="title"/>
          </p:nvPr>
        </p:nvSpPr>
        <p:spPr>
          <a:xfrm>
            <a:off x="457200" y="0"/>
            <a:ext cx="8229600" cy="1143000"/>
          </a:xfrm>
        </p:spPr>
        <p:txBody>
          <a:bodyPr>
            <a:normAutofit fontScale="90000"/>
          </a:bodyPr>
          <a:lstStyle/>
          <a:p>
            <a:r>
              <a:rPr lang="en-US" dirty="0" err="1" smtClean="0"/>
              <a:t>Kualitas</a:t>
            </a:r>
            <a:r>
              <a:rPr lang="en-US" dirty="0" smtClean="0"/>
              <a:t> </a:t>
            </a:r>
            <a:r>
              <a:rPr lang="en-US" dirty="0" err="1" smtClean="0"/>
              <a:t>Bensin</a:t>
            </a:r>
            <a:r>
              <a:rPr lang="en-US" dirty="0" smtClean="0"/>
              <a:t> – Sulfur Content</a:t>
            </a:r>
            <a:br>
              <a:rPr lang="en-US" dirty="0" smtClean="0"/>
            </a:br>
            <a:r>
              <a:rPr lang="en-US" dirty="0" smtClean="0"/>
              <a:t>Premium 88</a:t>
            </a:r>
            <a:endParaRPr lang="id-ID" dirty="0"/>
          </a:p>
        </p:txBody>
      </p:sp>
      <p:pic>
        <p:nvPicPr>
          <p:cNvPr id="512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5438" y="1219200"/>
            <a:ext cx="8493125" cy="4343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325438" y="5751493"/>
            <a:ext cx="8493125" cy="954107"/>
          </a:xfrm>
          <a:prstGeom prst="rect">
            <a:avLst/>
          </a:prstGeom>
          <a:noFill/>
        </p:spPr>
        <p:txBody>
          <a:bodyPr wrap="square" rtlCol="0">
            <a:spAutoFit/>
          </a:bodyPr>
          <a:lstStyle/>
          <a:p>
            <a:pPr algn="ctr"/>
            <a:r>
              <a:rPr lang="en-US" sz="1400" dirty="0" smtClean="0"/>
              <a:t>Kadar </a:t>
            </a:r>
            <a:r>
              <a:rPr lang="en-US" sz="1400" dirty="0" err="1" smtClean="0"/>
              <a:t>Belarang</a:t>
            </a:r>
            <a:r>
              <a:rPr lang="en-US" sz="1400" dirty="0" smtClean="0"/>
              <a:t> </a:t>
            </a:r>
            <a:r>
              <a:rPr lang="en-US" sz="1400" dirty="0" err="1" smtClean="0"/>
              <a:t>pada</a:t>
            </a:r>
            <a:r>
              <a:rPr lang="en-US" sz="1400" dirty="0" smtClean="0"/>
              <a:t> Premium RON 88 rata-rata </a:t>
            </a:r>
            <a:r>
              <a:rPr lang="en-US" sz="1400" dirty="0" err="1" smtClean="0"/>
              <a:t>adalah</a:t>
            </a:r>
            <a:r>
              <a:rPr lang="en-US" sz="1400" dirty="0" smtClean="0"/>
              <a:t> 200 ppm </a:t>
            </a:r>
            <a:r>
              <a:rPr lang="en-US" sz="1400" dirty="0" err="1" smtClean="0"/>
              <a:t>sekalipun</a:t>
            </a:r>
            <a:r>
              <a:rPr lang="en-US" sz="1400" dirty="0" smtClean="0"/>
              <a:t> </a:t>
            </a:r>
            <a:r>
              <a:rPr lang="en-US" sz="1400" dirty="0" err="1" smtClean="0"/>
              <a:t>ada</a:t>
            </a:r>
            <a:r>
              <a:rPr lang="en-US" sz="1400" dirty="0" smtClean="0"/>
              <a:t> </a:t>
            </a:r>
            <a:r>
              <a:rPr lang="en-US" sz="1400" dirty="0" err="1" smtClean="0"/>
              <a:t>beberapa</a:t>
            </a:r>
            <a:r>
              <a:rPr lang="en-US" sz="1400" dirty="0" smtClean="0"/>
              <a:t> </a:t>
            </a:r>
            <a:r>
              <a:rPr lang="en-US" sz="1400" dirty="0" err="1" smtClean="0"/>
              <a:t>kota</a:t>
            </a:r>
            <a:r>
              <a:rPr lang="en-US" sz="1400" dirty="0" smtClean="0"/>
              <a:t> yang </a:t>
            </a:r>
            <a:r>
              <a:rPr lang="en-US" sz="1400" dirty="0" err="1" smtClean="0"/>
              <a:t>masih</a:t>
            </a:r>
            <a:r>
              <a:rPr lang="en-US" sz="1400" dirty="0" smtClean="0"/>
              <a:t> </a:t>
            </a:r>
            <a:r>
              <a:rPr lang="en-US" sz="1400" dirty="0" err="1" smtClean="0"/>
              <a:t>dipasok</a:t>
            </a:r>
            <a:r>
              <a:rPr lang="en-US" sz="1400" dirty="0" smtClean="0"/>
              <a:t> </a:t>
            </a:r>
            <a:r>
              <a:rPr lang="en-US" sz="1400" dirty="0" err="1" smtClean="0"/>
              <a:t>dengan</a:t>
            </a:r>
            <a:r>
              <a:rPr lang="en-US" sz="1400" dirty="0" smtClean="0"/>
              <a:t> </a:t>
            </a:r>
            <a:r>
              <a:rPr lang="en-US" sz="1400" dirty="0" err="1" smtClean="0"/>
              <a:t>bensin</a:t>
            </a:r>
            <a:r>
              <a:rPr lang="en-US" sz="1400" dirty="0" smtClean="0"/>
              <a:t> </a:t>
            </a:r>
            <a:r>
              <a:rPr lang="en-US" sz="1400" dirty="0" err="1" smtClean="0"/>
              <a:t>berkadar</a:t>
            </a:r>
            <a:r>
              <a:rPr lang="en-US" sz="1400" dirty="0" smtClean="0"/>
              <a:t> </a:t>
            </a:r>
            <a:r>
              <a:rPr lang="en-US" sz="1400" dirty="0" err="1" smtClean="0"/>
              <a:t>belerang</a:t>
            </a:r>
            <a:r>
              <a:rPr lang="en-US" sz="1400" dirty="0" smtClean="0"/>
              <a:t> 500 ppm </a:t>
            </a:r>
            <a:r>
              <a:rPr lang="en-US" sz="1400" dirty="0" err="1" smtClean="0"/>
              <a:t>atau</a:t>
            </a:r>
            <a:r>
              <a:rPr lang="en-US" sz="1400" dirty="0" smtClean="0"/>
              <a:t> </a:t>
            </a:r>
            <a:r>
              <a:rPr lang="en-US" sz="1400" dirty="0" err="1" smtClean="0"/>
              <a:t>lebih</a:t>
            </a:r>
            <a:r>
              <a:rPr lang="en-US" sz="1400" dirty="0" smtClean="0"/>
              <a:t>.  </a:t>
            </a:r>
            <a:r>
              <a:rPr lang="en-US" sz="1400" dirty="0" err="1" smtClean="0"/>
              <a:t>Untuk</a:t>
            </a:r>
            <a:r>
              <a:rPr lang="en-US" sz="1400" dirty="0" smtClean="0"/>
              <a:t> </a:t>
            </a:r>
            <a:r>
              <a:rPr lang="en-US" sz="1400" dirty="0" err="1" smtClean="0"/>
              <a:t>kota-kota</a:t>
            </a:r>
            <a:r>
              <a:rPr lang="en-US" sz="1400" dirty="0" smtClean="0"/>
              <a:t> yang </a:t>
            </a:r>
            <a:r>
              <a:rPr lang="en-US" sz="1400" dirty="0" err="1" smtClean="0"/>
              <a:t>dipasok</a:t>
            </a:r>
            <a:r>
              <a:rPr lang="en-US" sz="1400" dirty="0" smtClean="0"/>
              <a:t> Premium 88 </a:t>
            </a:r>
            <a:r>
              <a:rPr lang="en-US" sz="1400" dirty="0" err="1" smtClean="0"/>
              <a:t>dengan</a:t>
            </a:r>
            <a:r>
              <a:rPr lang="en-US" sz="1400" dirty="0" smtClean="0"/>
              <a:t> </a:t>
            </a:r>
            <a:r>
              <a:rPr lang="en-US" sz="1400" dirty="0" err="1" smtClean="0"/>
              <a:t>kadar</a:t>
            </a:r>
            <a:r>
              <a:rPr lang="en-US" sz="1400" dirty="0" smtClean="0"/>
              <a:t> </a:t>
            </a:r>
            <a:r>
              <a:rPr lang="en-US" sz="1400" dirty="0" err="1" smtClean="0"/>
              <a:t>Belerang</a:t>
            </a:r>
            <a:r>
              <a:rPr lang="en-US" sz="1400" dirty="0" smtClean="0"/>
              <a:t> </a:t>
            </a:r>
            <a:r>
              <a:rPr lang="en-US" sz="1400" dirty="0" err="1" smtClean="0"/>
              <a:t>lebih</a:t>
            </a:r>
            <a:r>
              <a:rPr lang="en-US" sz="1400" dirty="0" smtClean="0"/>
              <a:t> </a:t>
            </a:r>
            <a:r>
              <a:rPr lang="en-US" sz="1400" dirty="0" err="1" smtClean="0"/>
              <a:t>dari</a:t>
            </a:r>
            <a:r>
              <a:rPr lang="en-US" sz="1400" dirty="0" smtClean="0"/>
              <a:t> 500 ppm </a:t>
            </a:r>
            <a:r>
              <a:rPr lang="en-US" sz="1400" dirty="0" err="1" smtClean="0"/>
              <a:t>mengalami</a:t>
            </a:r>
            <a:r>
              <a:rPr lang="en-US" sz="1400" dirty="0" smtClean="0"/>
              <a:t> </a:t>
            </a:r>
            <a:r>
              <a:rPr lang="en-US" sz="1400" dirty="0" err="1" smtClean="0"/>
              <a:t>masalah</a:t>
            </a:r>
            <a:r>
              <a:rPr lang="en-US" sz="1400" dirty="0" smtClean="0"/>
              <a:t> </a:t>
            </a:r>
            <a:r>
              <a:rPr lang="en-US" sz="1400" dirty="0" err="1" smtClean="0"/>
              <a:t>pada</a:t>
            </a:r>
            <a:r>
              <a:rPr lang="en-US" sz="1400" dirty="0" smtClean="0"/>
              <a:t> </a:t>
            </a:r>
            <a:r>
              <a:rPr lang="en-US" sz="1400" dirty="0" err="1" smtClean="0"/>
              <a:t>kerusakan</a:t>
            </a:r>
            <a:r>
              <a:rPr lang="en-US" sz="1400" dirty="0" smtClean="0"/>
              <a:t> </a:t>
            </a:r>
            <a:r>
              <a:rPr lang="en-US" sz="1400" dirty="0" err="1" smtClean="0"/>
              <a:t>kendaraan</a:t>
            </a:r>
            <a:r>
              <a:rPr lang="en-US" sz="1400" dirty="0" smtClean="0"/>
              <a:t> </a:t>
            </a:r>
            <a:r>
              <a:rPr lang="en-US" sz="1400" dirty="0" err="1" smtClean="0"/>
              <a:t>bermotor</a:t>
            </a:r>
            <a:r>
              <a:rPr lang="en-US" sz="1400" dirty="0" smtClean="0"/>
              <a:t> (</a:t>
            </a:r>
            <a:r>
              <a:rPr lang="en-US" sz="1400" dirty="0" err="1" smtClean="0"/>
              <a:t>telah</a:t>
            </a:r>
            <a:r>
              <a:rPr lang="en-US" sz="1400" dirty="0" smtClean="0"/>
              <a:t> </a:t>
            </a:r>
            <a:r>
              <a:rPr lang="en-US" sz="1400" dirty="0" err="1" smtClean="0"/>
              <a:t>berstandard</a:t>
            </a:r>
            <a:r>
              <a:rPr lang="en-US" sz="1400" dirty="0" smtClean="0"/>
              <a:t> Euro 2 </a:t>
            </a:r>
            <a:r>
              <a:rPr lang="en-US" sz="1400" dirty="0" err="1" smtClean="0"/>
              <a:t>sejak</a:t>
            </a:r>
            <a:r>
              <a:rPr lang="en-US" sz="1400" dirty="0" smtClean="0"/>
              <a:t> 2005).  </a:t>
            </a:r>
            <a:r>
              <a:rPr lang="en-US" sz="1400" dirty="0" err="1" smtClean="0"/>
              <a:t>Untuk</a:t>
            </a:r>
            <a:r>
              <a:rPr lang="en-US" sz="1400" dirty="0" smtClean="0"/>
              <a:t> </a:t>
            </a:r>
            <a:r>
              <a:rPr lang="en-US" sz="1400" dirty="0" err="1" smtClean="0"/>
              <a:t>mengadopsi</a:t>
            </a:r>
            <a:r>
              <a:rPr lang="en-US" sz="1400" dirty="0" smtClean="0"/>
              <a:t> </a:t>
            </a:r>
            <a:r>
              <a:rPr lang="en-US" sz="1400" dirty="0" err="1" smtClean="0"/>
              <a:t>Kendaraan</a:t>
            </a:r>
            <a:r>
              <a:rPr lang="en-US" sz="1400" dirty="0" smtClean="0"/>
              <a:t> </a:t>
            </a:r>
            <a:r>
              <a:rPr lang="en-US" sz="1400" dirty="0" err="1" smtClean="0"/>
              <a:t>Berstandard</a:t>
            </a:r>
            <a:r>
              <a:rPr lang="en-US" sz="1400" dirty="0" smtClean="0"/>
              <a:t> Euro 4 </a:t>
            </a:r>
            <a:r>
              <a:rPr lang="en-US" sz="1400" dirty="0" err="1" smtClean="0"/>
              <a:t>maka</a:t>
            </a:r>
            <a:r>
              <a:rPr lang="en-US" sz="1400" dirty="0" smtClean="0"/>
              <a:t> </a:t>
            </a:r>
            <a:r>
              <a:rPr lang="en-US" sz="1400" dirty="0" err="1" smtClean="0"/>
              <a:t>kadar</a:t>
            </a:r>
            <a:r>
              <a:rPr lang="en-US" sz="1400" dirty="0" smtClean="0"/>
              <a:t> </a:t>
            </a:r>
            <a:r>
              <a:rPr lang="en-US" sz="1400" dirty="0" err="1" smtClean="0"/>
              <a:t>belerang</a:t>
            </a:r>
            <a:r>
              <a:rPr lang="en-US" sz="1400" dirty="0" smtClean="0"/>
              <a:t> </a:t>
            </a:r>
            <a:r>
              <a:rPr lang="en-US" sz="1400" dirty="0" err="1" smtClean="0"/>
              <a:t>maksimal</a:t>
            </a:r>
            <a:r>
              <a:rPr lang="en-US" sz="1400" dirty="0" smtClean="0"/>
              <a:t> </a:t>
            </a:r>
            <a:r>
              <a:rPr lang="en-US" sz="1400" dirty="0" err="1" smtClean="0"/>
              <a:t>adalah</a:t>
            </a:r>
            <a:r>
              <a:rPr lang="en-US" sz="1400" dirty="0" smtClean="0"/>
              <a:t> 50 ppm.</a:t>
            </a:r>
            <a:endParaRPr lang="en-US" sz="1400" dirty="0"/>
          </a:p>
        </p:txBody>
      </p:sp>
    </p:spTree>
    <p:extLst>
      <p:ext uri="{BB962C8B-B14F-4D97-AF65-F5344CB8AC3E}">
        <p14:creationId xmlns:p14="http://schemas.microsoft.com/office/powerpoint/2010/main" val="31804391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normAutofit fontScale="90000"/>
          </a:bodyPr>
          <a:lstStyle/>
          <a:p>
            <a:r>
              <a:rPr lang="en-US" dirty="0" err="1" smtClean="0"/>
              <a:t>Kualitas</a:t>
            </a:r>
            <a:r>
              <a:rPr lang="en-US" dirty="0" smtClean="0"/>
              <a:t> Solar 48 - </a:t>
            </a:r>
            <a:r>
              <a:rPr lang="id-ID" dirty="0" smtClean="0"/>
              <a:t>Series Cetane Index</a:t>
            </a:r>
            <a:endParaRPr lang="id-ID" dirty="0"/>
          </a:p>
        </p:txBody>
      </p:sp>
      <p:pic>
        <p:nvPicPr>
          <p:cNvPr id="614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363" y="914400"/>
            <a:ext cx="8931275" cy="4816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457200" y="5791200"/>
            <a:ext cx="8229600" cy="738664"/>
          </a:xfrm>
          <a:prstGeom prst="rect">
            <a:avLst/>
          </a:prstGeom>
          <a:noFill/>
        </p:spPr>
        <p:txBody>
          <a:bodyPr wrap="square" rtlCol="0">
            <a:spAutoFit/>
          </a:bodyPr>
          <a:lstStyle/>
          <a:p>
            <a:pPr algn="ctr"/>
            <a:r>
              <a:rPr lang="en-US" sz="1400" dirty="0" err="1" smtClean="0"/>
              <a:t>Cetane</a:t>
            </a:r>
            <a:r>
              <a:rPr lang="en-US" sz="1400" dirty="0" smtClean="0"/>
              <a:t> Index Solar yang </a:t>
            </a:r>
            <a:r>
              <a:rPr lang="en-US" sz="1400" dirty="0" err="1" smtClean="0"/>
              <a:t>dipasok</a:t>
            </a:r>
            <a:r>
              <a:rPr lang="en-US" sz="1400" dirty="0" smtClean="0"/>
              <a:t> </a:t>
            </a:r>
            <a:r>
              <a:rPr lang="en-US" sz="1400" dirty="0" err="1" smtClean="0"/>
              <a:t>ke</a:t>
            </a:r>
            <a:r>
              <a:rPr lang="en-US" sz="1400" dirty="0" smtClean="0"/>
              <a:t> </a:t>
            </a:r>
            <a:r>
              <a:rPr lang="en-US" sz="1400" dirty="0" err="1" smtClean="0"/>
              <a:t>berbagai</a:t>
            </a:r>
            <a:r>
              <a:rPr lang="en-US" sz="1400" dirty="0" smtClean="0"/>
              <a:t> </a:t>
            </a:r>
            <a:r>
              <a:rPr lang="en-US" sz="1400" dirty="0" err="1" smtClean="0"/>
              <a:t>kota</a:t>
            </a:r>
            <a:r>
              <a:rPr lang="en-US" sz="1400" dirty="0" smtClean="0"/>
              <a:t> di Indonesia rata-rata </a:t>
            </a:r>
            <a:r>
              <a:rPr lang="en-US" sz="1400" dirty="0" err="1" smtClean="0"/>
              <a:t>adalah</a:t>
            </a:r>
            <a:r>
              <a:rPr lang="en-US" sz="1400" dirty="0" smtClean="0"/>
              <a:t> 48, </a:t>
            </a:r>
            <a:r>
              <a:rPr lang="en-US" sz="1400" dirty="0" err="1" smtClean="0"/>
              <a:t>sekalipun</a:t>
            </a:r>
            <a:r>
              <a:rPr lang="en-US" sz="1400" dirty="0" smtClean="0"/>
              <a:t> </a:t>
            </a:r>
            <a:r>
              <a:rPr lang="en-US" sz="1400" dirty="0" err="1" smtClean="0"/>
              <a:t>sebagian</a:t>
            </a:r>
            <a:r>
              <a:rPr lang="en-US" sz="1400" dirty="0" smtClean="0"/>
              <a:t> </a:t>
            </a:r>
            <a:r>
              <a:rPr lang="en-US" sz="1400" dirty="0" err="1" smtClean="0"/>
              <a:t>kota</a:t>
            </a:r>
            <a:r>
              <a:rPr lang="en-US" sz="1400" dirty="0" smtClean="0"/>
              <a:t> </a:t>
            </a:r>
            <a:r>
              <a:rPr lang="en-US" sz="1400" dirty="0" err="1" smtClean="0"/>
              <a:t>telah</a:t>
            </a:r>
            <a:r>
              <a:rPr lang="en-US" sz="1400" dirty="0" smtClean="0"/>
              <a:t> </a:t>
            </a:r>
            <a:r>
              <a:rPr lang="en-US" sz="1400" dirty="0" err="1" smtClean="0"/>
              <a:t>dipasok</a:t>
            </a:r>
            <a:r>
              <a:rPr lang="en-US" sz="1400" dirty="0" smtClean="0"/>
              <a:t> </a:t>
            </a:r>
            <a:r>
              <a:rPr lang="en-US" sz="1400" dirty="0" err="1" smtClean="0"/>
              <a:t>dengan</a:t>
            </a:r>
            <a:r>
              <a:rPr lang="en-US" sz="1400" dirty="0" smtClean="0"/>
              <a:t> Solar </a:t>
            </a:r>
            <a:r>
              <a:rPr lang="en-US" sz="1400" dirty="0" err="1" smtClean="0"/>
              <a:t>dengan</a:t>
            </a:r>
            <a:r>
              <a:rPr lang="en-US" sz="1400" dirty="0" smtClean="0"/>
              <a:t> </a:t>
            </a:r>
            <a:r>
              <a:rPr lang="en-US" sz="1400" dirty="0" err="1" smtClean="0"/>
              <a:t>Cetane</a:t>
            </a:r>
            <a:r>
              <a:rPr lang="en-US" sz="1400" dirty="0" smtClean="0"/>
              <a:t> Index di </a:t>
            </a:r>
            <a:r>
              <a:rPr lang="en-US" sz="1400" dirty="0" err="1" smtClean="0"/>
              <a:t>atas</a:t>
            </a:r>
            <a:r>
              <a:rPr lang="en-US" sz="1400" dirty="0" smtClean="0"/>
              <a:t> 50.  </a:t>
            </a:r>
            <a:r>
              <a:rPr lang="en-US" sz="1400" dirty="0" err="1" smtClean="0"/>
              <a:t>Syarat</a:t>
            </a:r>
            <a:r>
              <a:rPr lang="en-US" sz="1400" dirty="0" smtClean="0"/>
              <a:t> </a:t>
            </a:r>
            <a:r>
              <a:rPr lang="en-US" sz="1400" dirty="0" err="1" smtClean="0"/>
              <a:t>Cetane</a:t>
            </a:r>
            <a:r>
              <a:rPr lang="en-US" sz="1400" dirty="0" smtClean="0"/>
              <a:t> Index </a:t>
            </a:r>
            <a:r>
              <a:rPr lang="en-US" sz="1400" dirty="0" err="1" smtClean="0"/>
              <a:t>untuk</a:t>
            </a:r>
            <a:r>
              <a:rPr lang="en-US" sz="1400" dirty="0" smtClean="0"/>
              <a:t> </a:t>
            </a:r>
            <a:r>
              <a:rPr lang="en-US" sz="1400" dirty="0" err="1" smtClean="0"/>
              <a:t>kendaraan</a:t>
            </a:r>
            <a:r>
              <a:rPr lang="en-US" sz="1400" dirty="0" smtClean="0"/>
              <a:t> </a:t>
            </a:r>
            <a:r>
              <a:rPr lang="en-US" sz="1400" dirty="0" err="1" smtClean="0"/>
              <a:t>berstandard</a:t>
            </a:r>
            <a:r>
              <a:rPr lang="en-US" sz="1400" dirty="0" smtClean="0"/>
              <a:t> Euro 2 </a:t>
            </a:r>
            <a:r>
              <a:rPr lang="en-US" sz="1400" dirty="0" err="1" smtClean="0"/>
              <a:t>maupun</a:t>
            </a:r>
            <a:r>
              <a:rPr lang="en-US" sz="1400" dirty="0" smtClean="0"/>
              <a:t> Euro 4 </a:t>
            </a:r>
            <a:r>
              <a:rPr lang="en-US" sz="1400" dirty="0" err="1" smtClean="0"/>
              <a:t>adalah</a:t>
            </a:r>
            <a:r>
              <a:rPr lang="en-US" sz="1400" dirty="0" smtClean="0"/>
              <a:t> 51.</a:t>
            </a:r>
            <a:endParaRPr lang="en-US" sz="1400" dirty="0"/>
          </a:p>
        </p:txBody>
      </p:sp>
    </p:spTree>
    <p:extLst>
      <p:ext uri="{BB962C8B-B14F-4D97-AF65-F5344CB8AC3E}">
        <p14:creationId xmlns:p14="http://schemas.microsoft.com/office/powerpoint/2010/main" val="3211317903"/>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dirty="0" err="1" smtClean="0"/>
              <a:t>Kualitas</a:t>
            </a:r>
            <a:r>
              <a:rPr lang="en-US" dirty="0" smtClean="0"/>
              <a:t> Solar 48 - </a:t>
            </a:r>
            <a:r>
              <a:rPr lang="id-ID" dirty="0" smtClean="0"/>
              <a:t>Series Sulfur</a:t>
            </a:r>
            <a:endParaRPr lang="id-ID" dirty="0"/>
          </a:p>
        </p:txBody>
      </p:sp>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 y="918069"/>
            <a:ext cx="8839200" cy="47207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6" name="TextBox 5"/>
          <p:cNvSpPr txBox="1"/>
          <p:nvPr/>
        </p:nvSpPr>
        <p:spPr>
          <a:xfrm>
            <a:off x="381000" y="5715000"/>
            <a:ext cx="8305800" cy="1077218"/>
          </a:xfrm>
          <a:prstGeom prst="rect">
            <a:avLst/>
          </a:prstGeom>
          <a:noFill/>
        </p:spPr>
        <p:txBody>
          <a:bodyPr wrap="square" rtlCol="0">
            <a:spAutoFit/>
          </a:bodyPr>
          <a:lstStyle/>
          <a:p>
            <a:pPr algn="ctr"/>
            <a:r>
              <a:rPr lang="en-US" sz="1600" dirty="0" smtClean="0"/>
              <a:t>Kadar </a:t>
            </a:r>
            <a:r>
              <a:rPr lang="en-US" sz="1600" dirty="0" err="1" smtClean="0"/>
              <a:t>Belerang</a:t>
            </a:r>
            <a:r>
              <a:rPr lang="en-US" sz="1600" dirty="0" smtClean="0"/>
              <a:t> </a:t>
            </a:r>
            <a:r>
              <a:rPr lang="en-US" sz="1600" dirty="0" err="1" smtClean="0"/>
              <a:t>pada</a:t>
            </a:r>
            <a:r>
              <a:rPr lang="en-US" sz="1600" dirty="0" smtClean="0"/>
              <a:t> Solar </a:t>
            </a:r>
            <a:r>
              <a:rPr lang="en-US" sz="1600" dirty="0" err="1" smtClean="0"/>
              <a:t>masih</a:t>
            </a:r>
            <a:r>
              <a:rPr lang="en-US" sz="1600" dirty="0" smtClean="0"/>
              <a:t> </a:t>
            </a:r>
            <a:r>
              <a:rPr lang="en-US" sz="1600" dirty="0" err="1" smtClean="0"/>
              <a:t>sangat</a:t>
            </a:r>
            <a:r>
              <a:rPr lang="en-US" sz="1600" dirty="0" smtClean="0"/>
              <a:t> </a:t>
            </a:r>
            <a:r>
              <a:rPr lang="en-US" sz="1600" dirty="0" err="1" smtClean="0"/>
              <a:t>tinggi</a:t>
            </a:r>
            <a:r>
              <a:rPr lang="en-US" sz="1600" dirty="0" smtClean="0"/>
              <a:t> </a:t>
            </a:r>
            <a:r>
              <a:rPr lang="en-US" sz="1600" dirty="0" err="1" smtClean="0"/>
              <a:t>yaitu</a:t>
            </a:r>
            <a:r>
              <a:rPr lang="en-US" sz="1600" dirty="0" smtClean="0"/>
              <a:t> rata-rata 2000 ppm.  </a:t>
            </a:r>
            <a:r>
              <a:rPr lang="en-US" sz="1600" dirty="0" err="1" smtClean="0"/>
              <a:t>Tentu</a:t>
            </a:r>
            <a:r>
              <a:rPr lang="en-US" sz="1600" dirty="0" smtClean="0"/>
              <a:t> </a:t>
            </a:r>
            <a:r>
              <a:rPr lang="en-US" sz="1600" dirty="0" err="1" smtClean="0"/>
              <a:t>ini</a:t>
            </a:r>
            <a:r>
              <a:rPr lang="en-US" sz="1600" dirty="0" smtClean="0"/>
              <a:t> </a:t>
            </a:r>
            <a:r>
              <a:rPr lang="en-US" sz="1600" dirty="0" err="1" smtClean="0"/>
              <a:t>menjadi</a:t>
            </a:r>
            <a:r>
              <a:rPr lang="en-US" sz="1600" dirty="0" smtClean="0"/>
              <a:t> </a:t>
            </a:r>
            <a:r>
              <a:rPr lang="en-US" sz="1600" dirty="0" err="1" smtClean="0"/>
              <a:t>kendala</a:t>
            </a:r>
            <a:r>
              <a:rPr lang="en-US" sz="1600" dirty="0" smtClean="0"/>
              <a:t> </a:t>
            </a:r>
            <a:r>
              <a:rPr lang="en-US" sz="1600" dirty="0" err="1" smtClean="0"/>
              <a:t>utama</a:t>
            </a:r>
            <a:r>
              <a:rPr lang="en-US" sz="1600" dirty="0" smtClean="0"/>
              <a:t> </a:t>
            </a:r>
            <a:r>
              <a:rPr lang="en-US" sz="1600" dirty="0" err="1" smtClean="0"/>
              <a:t>sehingga</a:t>
            </a:r>
            <a:r>
              <a:rPr lang="en-US" sz="1600" dirty="0" smtClean="0"/>
              <a:t> </a:t>
            </a:r>
            <a:r>
              <a:rPr lang="en-US" sz="1600" dirty="0" err="1" smtClean="0"/>
              <a:t>Regulasi</a:t>
            </a:r>
            <a:r>
              <a:rPr lang="en-US" sz="1600" dirty="0" smtClean="0"/>
              <a:t> Standard Euro 2 yang </a:t>
            </a:r>
            <a:r>
              <a:rPr lang="en-US" sz="1600" dirty="0" err="1" smtClean="0"/>
              <a:t>telah</a:t>
            </a:r>
            <a:r>
              <a:rPr lang="en-US" sz="1600" dirty="0" smtClean="0"/>
              <a:t> </a:t>
            </a:r>
            <a:r>
              <a:rPr lang="en-US" sz="1600" dirty="0" err="1" smtClean="0"/>
              <a:t>ditetapkan</a:t>
            </a:r>
            <a:r>
              <a:rPr lang="en-US" sz="1600" dirty="0" smtClean="0"/>
              <a:t> </a:t>
            </a:r>
            <a:r>
              <a:rPr lang="en-US" sz="1600" dirty="0" err="1" smtClean="0"/>
              <a:t>diberlakukan</a:t>
            </a:r>
            <a:r>
              <a:rPr lang="en-US" sz="1600" dirty="0" smtClean="0"/>
              <a:t> </a:t>
            </a:r>
            <a:r>
              <a:rPr lang="en-US" sz="1600" dirty="0" err="1" smtClean="0"/>
              <a:t>sejak</a:t>
            </a:r>
            <a:r>
              <a:rPr lang="en-US" sz="1600" dirty="0" smtClean="0"/>
              <a:t> 2005 </a:t>
            </a:r>
            <a:r>
              <a:rPr lang="en-US" sz="1600" dirty="0" err="1" smtClean="0"/>
              <a:t>tidak</a:t>
            </a:r>
            <a:r>
              <a:rPr lang="en-US" sz="1600" dirty="0" smtClean="0"/>
              <a:t> </a:t>
            </a:r>
            <a:r>
              <a:rPr lang="en-US" sz="1600" dirty="0" err="1" smtClean="0"/>
              <a:t>dapat</a:t>
            </a:r>
            <a:r>
              <a:rPr lang="en-US" sz="1600" dirty="0" smtClean="0"/>
              <a:t> </a:t>
            </a:r>
            <a:r>
              <a:rPr lang="en-US" sz="1600" dirty="0" err="1" smtClean="0"/>
              <a:t>diterapkan</a:t>
            </a:r>
            <a:r>
              <a:rPr lang="en-US" sz="1600" dirty="0" smtClean="0"/>
              <a:t>.  Standard Euro 2 </a:t>
            </a:r>
            <a:r>
              <a:rPr lang="en-US" sz="1600" dirty="0" err="1" smtClean="0"/>
              <a:t>menghendaki</a:t>
            </a:r>
            <a:r>
              <a:rPr lang="en-US" sz="1600" dirty="0" smtClean="0"/>
              <a:t> </a:t>
            </a:r>
            <a:r>
              <a:rPr lang="en-US" sz="1600" dirty="0" err="1" smtClean="0"/>
              <a:t>kadar</a:t>
            </a:r>
            <a:r>
              <a:rPr lang="en-US" sz="1600" dirty="0" smtClean="0"/>
              <a:t> </a:t>
            </a:r>
            <a:r>
              <a:rPr lang="en-US" sz="1600" dirty="0" err="1" smtClean="0"/>
              <a:t>belerang</a:t>
            </a:r>
            <a:r>
              <a:rPr lang="en-US" sz="1600" dirty="0" smtClean="0"/>
              <a:t> </a:t>
            </a:r>
            <a:r>
              <a:rPr lang="en-US" sz="1600" dirty="0" err="1" smtClean="0"/>
              <a:t>maksimal</a:t>
            </a:r>
            <a:r>
              <a:rPr lang="en-US" sz="1600" dirty="0" smtClean="0"/>
              <a:t> </a:t>
            </a:r>
            <a:r>
              <a:rPr lang="en-US" sz="1600" dirty="0" err="1" smtClean="0"/>
              <a:t>adalah</a:t>
            </a:r>
            <a:r>
              <a:rPr lang="en-US" sz="1600" dirty="0" smtClean="0"/>
              <a:t> 500 ppm </a:t>
            </a:r>
            <a:r>
              <a:rPr lang="en-US" sz="1600" dirty="0" err="1" smtClean="0"/>
              <a:t>sementara</a:t>
            </a:r>
            <a:r>
              <a:rPr lang="en-US" sz="1600" dirty="0" smtClean="0"/>
              <a:t> Standard Euro 4 </a:t>
            </a:r>
            <a:r>
              <a:rPr lang="en-US" sz="1600" dirty="0" err="1" smtClean="0"/>
              <a:t>adalah</a:t>
            </a:r>
            <a:r>
              <a:rPr lang="en-US" sz="1600" dirty="0" smtClean="0"/>
              <a:t> </a:t>
            </a:r>
            <a:r>
              <a:rPr lang="en-US" sz="1600" dirty="0" err="1" smtClean="0"/>
              <a:t>maksimal</a:t>
            </a:r>
            <a:r>
              <a:rPr lang="en-US" sz="1600" dirty="0" smtClean="0"/>
              <a:t> 50 ppm.</a:t>
            </a:r>
            <a:endParaRPr lang="en-US" sz="1600" dirty="0"/>
          </a:p>
        </p:txBody>
      </p:sp>
    </p:spTree>
    <p:extLst>
      <p:ext uri="{BB962C8B-B14F-4D97-AF65-F5344CB8AC3E}">
        <p14:creationId xmlns:p14="http://schemas.microsoft.com/office/powerpoint/2010/main" val="1452312307"/>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04800"/>
            <a:ext cx="8229600" cy="1143000"/>
          </a:xfrm>
        </p:spPr>
        <p:txBody>
          <a:bodyPr>
            <a:normAutofit fontScale="90000"/>
          </a:bodyPr>
          <a:lstStyle/>
          <a:p>
            <a:r>
              <a:rPr lang="en-US" dirty="0" smtClean="0"/>
              <a:t>Technical Effect</a:t>
            </a:r>
            <a:br>
              <a:rPr lang="en-US" dirty="0" smtClean="0"/>
            </a:br>
            <a:r>
              <a:rPr lang="en-US" sz="2700" dirty="0" smtClean="0"/>
              <a:t>BBM yang </a:t>
            </a:r>
            <a:r>
              <a:rPr lang="en-US" sz="2700" dirty="0" err="1" smtClean="0"/>
              <a:t>tak</a:t>
            </a:r>
            <a:r>
              <a:rPr lang="en-US" sz="2700" dirty="0" smtClean="0"/>
              <a:t> </a:t>
            </a:r>
            <a:r>
              <a:rPr lang="en-US" sz="2700" dirty="0" err="1" smtClean="0"/>
              <a:t>sesuai</a:t>
            </a:r>
            <a:r>
              <a:rPr lang="en-US" sz="2700" dirty="0" smtClean="0"/>
              <a:t> </a:t>
            </a:r>
            <a:r>
              <a:rPr lang="en-US" sz="2700" dirty="0" err="1" smtClean="0"/>
              <a:t>dengan</a:t>
            </a:r>
            <a:r>
              <a:rPr lang="en-US" sz="2700" dirty="0" smtClean="0"/>
              <a:t> </a:t>
            </a:r>
            <a:r>
              <a:rPr lang="en-US" sz="2700" b="1" i="1" dirty="0" smtClean="0"/>
              <a:t>engine technology requirement</a:t>
            </a:r>
            <a:br>
              <a:rPr lang="en-US" sz="2700" b="1" i="1" dirty="0" smtClean="0"/>
            </a:br>
            <a:r>
              <a:rPr lang="en-US" sz="2000" dirty="0" smtClean="0"/>
              <a:t>Euro 2 Standard, UU No 32/2009 </a:t>
            </a:r>
            <a:r>
              <a:rPr lang="en-US" sz="2000" dirty="0" err="1" smtClean="0"/>
              <a:t>cq</a:t>
            </a:r>
            <a:r>
              <a:rPr lang="en-US" sz="2000" dirty="0" smtClean="0"/>
              <a:t> UU No 23/1997</a:t>
            </a:r>
            <a:br>
              <a:rPr lang="en-US" sz="2000" dirty="0" smtClean="0"/>
            </a:br>
            <a:r>
              <a:rPr lang="en-US" sz="2000" dirty="0" smtClean="0"/>
              <a:t>PP No 41/1999, </a:t>
            </a:r>
            <a:r>
              <a:rPr lang="en-US" sz="2000" dirty="0" err="1" smtClean="0"/>
              <a:t>Permen</a:t>
            </a:r>
            <a:r>
              <a:rPr lang="en-US" sz="2000" dirty="0" smtClean="0"/>
              <a:t> LH No 141/2003</a:t>
            </a:r>
            <a:endParaRPr lang="en-US" sz="2000" dirty="0"/>
          </a:p>
        </p:txBody>
      </p:sp>
      <p:sp>
        <p:nvSpPr>
          <p:cNvPr id="3" name="Content Placeholder 2"/>
          <p:cNvSpPr>
            <a:spLocks noGrp="1"/>
          </p:cNvSpPr>
          <p:nvPr>
            <p:ph idx="1"/>
          </p:nvPr>
        </p:nvSpPr>
        <p:spPr>
          <a:xfrm>
            <a:off x="457200" y="1828800"/>
            <a:ext cx="8229600" cy="4572000"/>
          </a:xfrm>
        </p:spPr>
        <p:txBody>
          <a:bodyPr>
            <a:normAutofit fontScale="40000" lnSpcReduction="20000"/>
          </a:bodyPr>
          <a:lstStyle/>
          <a:p>
            <a:pPr marL="0" indent="0">
              <a:buNone/>
            </a:pPr>
            <a:r>
              <a:rPr lang="en-US" dirty="0" err="1" smtClean="0"/>
              <a:t>Kendaraan</a:t>
            </a:r>
            <a:r>
              <a:rPr lang="en-US" dirty="0" smtClean="0"/>
              <a:t> </a:t>
            </a:r>
            <a:r>
              <a:rPr lang="en-US" dirty="0" err="1" smtClean="0"/>
              <a:t>Bensin</a:t>
            </a:r>
            <a:r>
              <a:rPr lang="en-US" dirty="0"/>
              <a:t>:</a:t>
            </a:r>
            <a:endParaRPr lang="en-US" dirty="0" smtClean="0"/>
          </a:p>
          <a:p>
            <a:r>
              <a:rPr lang="en-US" dirty="0" err="1" smtClean="0"/>
              <a:t>Konsekuensi</a:t>
            </a:r>
            <a:r>
              <a:rPr lang="en-US" dirty="0" smtClean="0"/>
              <a:t> </a:t>
            </a:r>
            <a:r>
              <a:rPr lang="en-US" dirty="0" err="1"/>
              <a:t>penerapan</a:t>
            </a:r>
            <a:r>
              <a:rPr lang="en-US" dirty="0"/>
              <a:t> </a:t>
            </a:r>
            <a:r>
              <a:rPr lang="en-US" dirty="0" err="1"/>
              <a:t>Standar</a:t>
            </a:r>
            <a:r>
              <a:rPr lang="en-US" dirty="0"/>
              <a:t> Euro 2, </a:t>
            </a:r>
            <a:r>
              <a:rPr lang="en-US" dirty="0" err="1"/>
              <a:t>kini</a:t>
            </a:r>
            <a:r>
              <a:rPr lang="en-US" dirty="0"/>
              <a:t> </a:t>
            </a:r>
            <a:r>
              <a:rPr lang="en-US" dirty="0" err="1"/>
              <a:t>semua</a:t>
            </a:r>
            <a:r>
              <a:rPr lang="en-US" dirty="0"/>
              <a:t> </a:t>
            </a:r>
            <a:r>
              <a:rPr lang="en-US" dirty="0" err="1"/>
              <a:t>varian</a:t>
            </a:r>
            <a:r>
              <a:rPr lang="en-US" dirty="0"/>
              <a:t> </a:t>
            </a:r>
            <a:r>
              <a:rPr lang="en-US" dirty="0" err="1"/>
              <a:t>sepeda</a:t>
            </a:r>
            <a:r>
              <a:rPr lang="en-US" dirty="0"/>
              <a:t> motor </a:t>
            </a:r>
            <a:r>
              <a:rPr lang="en-US" dirty="0" err="1"/>
              <a:t>dan</a:t>
            </a:r>
            <a:r>
              <a:rPr lang="en-US" dirty="0"/>
              <a:t> </a:t>
            </a:r>
            <a:r>
              <a:rPr lang="en-US" dirty="0" err="1"/>
              <a:t>mobil</a:t>
            </a:r>
            <a:r>
              <a:rPr lang="en-US" dirty="0"/>
              <a:t> </a:t>
            </a:r>
            <a:r>
              <a:rPr lang="en-US" dirty="0" err="1"/>
              <a:t>memiliki</a:t>
            </a:r>
            <a:r>
              <a:rPr lang="en-US" dirty="0"/>
              <a:t> </a:t>
            </a:r>
            <a:r>
              <a:rPr lang="en-US" i="1" dirty="0"/>
              <a:t>compression ratio</a:t>
            </a:r>
            <a:r>
              <a:rPr lang="en-US" dirty="0"/>
              <a:t> minimal 9:1.  </a:t>
            </a:r>
            <a:endParaRPr lang="en-US" dirty="0" smtClean="0"/>
          </a:p>
          <a:p>
            <a:pPr lvl="1"/>
            <a:r>
              <a:rPr lang="en-US" dirty="0" err="1" smtClean="0"/>
              <a:t>Kendaraan</a:t>
            </a:r>
            <a:r>
              <a:rPr lang="en-US" dirty="0" smtClean="0"/>
              <a:t> </a:t>
            </a:r>
            <a:r>
              <a:rPr lang="en-US" dirty="0" err="1"/>
              <a:t>kecil</a:t>
            </a:r>
            <a:r>
              <a:rPr lang="en-US" dirty="0"/>
              <a:t> </a:t>
            </a:r>
            <a:r>
              <a:rPr lang="en-US" dirty="0" err="1"/>
              <a:t>sekelas</a:t>
            </a:r>
            <a:r>
              <a:rPr lang="en-US" dirty="0"/>
              <a:t> </a:t>
            </a:r>
            <a:r>
              <a:rPr lang="en-US" dirty="0" err="1"/>
              <a:t>sepeda</a:t>
            </a:r>
            <a:r>
              <a:rPr lang="en-US" dirty="0"/>
              <a:t> motor </a:t>
            </a:r>
            <a:r>
              <a:rPr lang="en-US" i="1" dirty="0" err="1"/>
              <a:t>scoopy</a:t>
            </a:r>
            <a:r>
              <a:rPr lang="en-US" dirty="0"/>
              <a:t> </a:t>
            </a:r>
            <a:r>
              <a:rPr lang="en-US" dirty="0" err="1"/>
              <a:t>memiliki</a:t>
            </a:r>
            <a:r>
              <a:rPr lang="en-US" dirty="0"/>
              <a:t> </a:t>
            </a:r>
            <a:r>
              <a:rPr lang="en-US" i="1" dirty="0"/>
              <a:t>compression ratio </a:t>
            </a:r>
            <a:r>
              <a:rPr lang="en-US" dirty="0"/>
              <a:t>9,2:1.  </a:t>
            </a:r>
            <a:endParaRPr lang="en-US" dirty="0" smtClean="0"/>
          </a:p>
          <a:p>
            <a:pPr lvl="1"/>
            <a:r>
              <a:rPr lang="en-US" dirty="0" smtClean="0"/>
              <a:t>Mobil </a:t>
            </a:r>
            <a:r>
              <a:rPr lang="en-US" dirty="0"/>
              <a:t>LCGC </a:t>
            </a:r>
            <a:r>
              <a:rPr lang="en-US" dirty="0" err="1"/>
              <a:t>dan</a:t>
            </a:r>
            <a:r>
              <a:rPr lang="en-US" dirty="0"/>
              <a:t> MPV </a:t>
            </a:r>
            <a:r>
              <a:rPr lang="en-US" dirty="0" err="1"/>
              <a:t>kelas</a:t>
            </a:r>
            <a:r>
              <a:rPr lang="en-US" dirty="0"/>
              <a:t> 1500 cc </a:t>
            </a:r>
            <a:r>
              <a:rPr lang="en-US" dirty="0" err="1"/>
              <a:t>ke</a:t>
            </a:r>
            <a:r>
              <a:rPr lang="en-US" dirty="0"/>
              <a:t> </a:t>
            </a:r>
            <a:r>
              <a:rPr lang="en-US" dirty="0" err="1"/>
              <a:t>bawah</a:t>
            </a:r>
            <a:r>
              <a:rPr lang="en-US" dirty="0"/>
              <a:t> </a:t>
            </a:r>
            <a:r>
              <a:rPr lang="en-US" dirty="0" err="1"/>
              <a:t>memiliki</a:t>
            </a:r>
            <a:r>
              <a:rPr lang="en-US" dirty="0"/>
              <a:t> </a:t>
            </a:r>
            <a:r>
              <a:rPr lang="en-US" i="1" dirty="0"/>
              <a:t>compression ratio</a:t>
            </a:r>
            <a:r>
              <a:rPr lang="en-US" dirty="0"/>
              <a:t> </a:t>
            </a:r>
            <a:r>
              <a:rPr lang="en-US" dirty="0" smtClean="0"/>
              <a:t>10:1.</a:t>
            </a:r>
          </a:p>
          <a:p>
            <a:pPr lvl="1"/>
            <a:r>
              <a:rPr lang="en-US" dirty="0" smtClean="0"/>
              <a:t>Mobil </a:t>
            </a:r>
            <a:r>
              <a:rPr lang="en-US" dirty="0" err="1"/>
              <a:t>kelas</a:t>
            </a:r>
            <a:r>
              <a:rPr lang="en-US" dirty="0"/>
              <a:t> </a:t>
            </a:r>
            <a:r>
              <a:rPr lang="en-US" dirty="0" err="1"/>
              <a:t>menengah</a:t>
            </a:r>
            <a:r>
              <a:rPr lang="en-US" dirty="0"/>
              <a:t> 11:1, </a:t>
            </a:r>
            <a:endParaRPr lang="en-US" dirty="0" smtClean="0"/>
          </a:p>
          <a:p>
            <a:pPr lvl="1"/>
            <a:r>
              <a:rPr lang="en-US" dirty="0" smtClean="0"/>
              <a:t>Mobil </a:t>
            </a:r>
            <a:r>
              <a:rPr lang="en-US" dirty="0" err="1"/>
              <a:t>mewah</a:t>
            </a:r>
            <a:r>
              <a:rPr lang="en-US" dirty="0"/>
              <a:t> 11:1 </a:t>
            </a:r>
            <a:r>
              <a:rPr lang="en-US" dirty="0" err="1"/>
              <a:t>atau</a:t>
            </a:r>
            <a:r>
              <a:rPr lang="en-US" dirty="0"/>
              <a:t> 12:1.  </a:t>
            </a:r>
            <a:endParaRPr lang="en-US" dirty="0" smtClean="0"/>
          </a:p>
          <a:p>
            <a:r>
              <a:rPr lang="en-US" dirty="0" err="1" smtClean="0"/>
              <a:t>Kendaraan</a:t>
            </a:r>
            <a:r>
              <a:rPr lang="en-US" dirty="0" smtClean="0"/>
              <a:t> </a:t>
            </a:r>
            <a:r>
              <a:rPr lang="en-US" dirty="0" err="1"/>
              <a:t>dengan</a:t>
            </a:r>
            <a:r>
              <a:rPr lang="en-US" dirty="0"/>
              <a:t> </a:t>
            </a:r>
            <a:r>
              <a:rPr lang="en-US" i="1" dirty="0"/>
              <a:t>compression ratio </a:t>
            </a:r>
            <a:r>
              <a:rPr lang="en-US" dirty="0"/>
              <a:t>9:1 </a:t>
            </a:r>
            <a:r>
              <a:rPr lang="en-US" dirty="0" err="1"/>
              <a:t>membutuhkan</a:t>
            </a:r>
            <a:r>
              <a:rPr lang="en-US" dirty="0"/>
              <a:t> </a:t>
            </a:r>
            <a:r>
              <a:rPr lang="en-US" dirty="0" err="1"/>
              <a:t>Bensin</a:t>
            </a:r>
            <a:r>
              <a:rPr lang="en-US" dirty="0"/>
              <a:t> </a:t>
            </a:r>
            <a:r>
              <a:rPr lang="en-US" dirty="0" err="1"/>
              <a:t>dengan</a:t>
            </a:r>
            <a:r>
              <a:rPr lang="en-US" dirty="0"/>
              <a:t> RON minimal 91. </a:t>
            </a:r>
            <a:r>
              <a:rPr lang="en-US" dirty="0" err="1"/>
              <a:t>Sedangkan</a:t>
            </a:r>
            <a:r>
              <a:rPr lang="en-US" dirty="0"/>
              <a:t> </a:t>
            </a:r>
            <a:r>
              <a:rPr lang="en-US" dirty="0" err="1"/>
              <a:t>kendaraan</a:t>
            </a:r>
            <a:r>
              <a:rPr lang="en-US" dirty="0"/>
              <a:t> </a:t>
            </a:r>
            <a:r>
              <a:rPr lang="en-US" dirty="0" err="1"/>
              <a:t>dengan</a:t>
            </a:r>
            <a:r>
              <a:rPr lang="en-US" dirty="0"/>
              <a:t> </a:t>
            </a:r>
            <a:r>
              <a:rPr lang="en-US" i="1" dirty="0"/>
              <a:t>compression ratio </a:t>
            </a:r>
            <a:r>
              <a:rPr lang="en-US" dirty="0"/>
              <a:t>10:1 </a:t>
            </a:r>
            <a:r>
              <a:rPr lang="en-US" dirty="0" err="1"/>
              <a:t>ke</a:t>
            </a:r>
            <a:r>
              <a:rPr lang="en-US" dirty="0"/>
              <a:t> </a:t>
            </a:r>
            <a:r>
              <a:rPr lang="en-US" dirty="0" err="1"/>
              <a:t>atas</a:t>
            </a:r>
            <a:r>
              <a:rPr lang="en-US" dirty="0"/>
              <a:t> </a:t>
            </a:r>
            <a:r>
              <a:rPr lang="en-US" dirty="0" err="1"/>
              <a:t>membutuhkan</a:t>
            </a:r>
            <a:r>
              <a:rPr lang="en-US" dirty="0"/>
              <a:t> </a:t>
            </a:r>
            <a:r>
              <a:rPr lang="en-US" dirty="0" err="1"/>
              <a:t>Bensin</a:t>
            </a:r>
            <a:r>
              <a:rPr lang="en-US" dirty="0"/>
              <a:t> </a:t>
            </a:r>
            <a:r>
              <a:rPr lang="en-US" dirty="0" err="1"/>
              <a:t>dengan</a:t>
            </a:r>
            <a:r>
              <a:rPr lang="en-US" dirty="0"/>
              <a:t> RON minimal 95</a:t>
            </a:r>
            <a:r>
              <a:rPr lang="en-US" dirty="0" smtClean="0"/>
              <a:t>.</a:t>
            </a:r>
          </a:p>
          <a:p>
            <a:r>
              <a:rPr lang="en-US" dirty="0" err="1" smtClean="0"/>
              <a:t>Jika</a:t>
            </a:r>
            <a:r>
              <a:rPr lang="en-US" dirty="0" smtClean="0"/>
              <a:t> </a:t>
            </a:r>
            <a:r>
              <a:rPr lang="en-US" dirty="0" err="1"/>
              <a:t>dipaksakan</a:t>
            </a:r>
            <a:r>
              <a:rPr lang="en-US" dirty="0"/>
              <a:t>, </a:t>
            </a:r>
            <a:r>
              <a:rPr lang="en-US" dirty="0" err="1"/>
              <a:t>maka</a:t>
            </a:r>
            <a:r>
              <a:rPr lang="en-US" dirty="0"/>
              <a:t> </a:t>
            </a:r>
            <a:r>
              <a:rPr lang="en-US" dirty="0" err="1"/>
              <a:t>kendaraan</a:t>
            </a:r>
            <a:r>
              <a:rPr lang="en-US" dirty="0"/>
              <a:t> </a:t>
            </a:r>
            <a:r>
              <a:rPr lang="en-US" dirty="0" err="1"/>
              <a:t>akan</a:t>
            </a:r>
            <a:r>
              <a:rPr lang="en-US" dirty="0"/>
              <a:t> </a:t>
            </a:r>
            <a:r>
              <a:rPr lang="en-US" dirty="0" err="1"/>
              <a:t>ngelitik</a:t>
            </a:r>
            <a:r>
              <a:rPr lang="en-US" dirty="0"/>
              <a:t> (</a:t>
            </a:r>
            <a:r>
              <a:rPr lang="en-US" i="1" dirty="0"/>
              <a:t>knocking</a:t>
            </a:r>
            <a:r>
              <a:rPr lang="en-US" dirty="0"/>
              <a:t>) </a:t>
            </a:r>
            <a:r>
              <a:rPr lang="en-US" dirty="0" err="1"/>
              <a:t>dengan</a:t>
            </a:r>
            <a:r>
              <a:rPr lang="en-US" dirty="0"/>
              <a:t> </a:t>
            </a:r>
            <a:r>
              <a:rPr lang="en-US" dirty="0" err="1"/>
              <a:t>konsekuensi</a:t>
            </a:r>
            <a:r>
              <a:rPr lang="en-US" dirty="0"/>
              <a:t>: </a:t>
            </a:r>
            <a:endParaRPr lang="en-US" dirty="0" smtClean="0"/>
          </a:p>
          <a:p>
            <a:pPr lvl="1"/>
            <a:r>
              <a:rPr lang="en-US" dirty="0"/>
              <a:t>M</a:t>
            </a:r>
            <a:r>
              <a:rPr lang="en-US" dirty="0" smtClean="0"/>
              <a:t>obil </a:t>
            </a:r>
            <a:r>
              <a:rPr lang="en-US" dirty="0" err="1"/>
              <a:t>menjadi</a:t>
            </a:r>
            <a:r>
              <a:rPr lang="en-US" dirty="0"/>
              <a:t> </a:t>
            </a:r>
            <a:r>
              <a:rPr lang="en-US" dirty="0" err="1"/>
              <a:t>tidak</a:t>
            </a:r>
            <a:r>
              <a:rPr lang="en-US" dirty="0"/>
              <a:t> </a:t>
            </a:r>
            <a:r>
              <a:rPr lang="en-US" dirty="0" err="1"/>
              <a:t>bertenaga</a:t>
            </a:r>
            <a:r>
              <a:rPr lang="en-US" dirty="0"/>
              <a:t> </a:t>
            </a:r>
            <a:r>
              <a:rPr lang="en-US" dirty="0" err="1"/>
              <a:t>karena</a:t>
            </a:r>
            <a:r>
              <a:rPr lang="en-US" dirty="0"/>
              <a:t> </a:t>
            </a:r>
            <a:r>
              <a:rPr lang="en-US" dirty="0" err="1"/>
              <a:t>bensin</a:t>
            </a:r>
            <a:r>
              <a:rPr lang="en-US" dirty="0"/>
              <a:t> </a:t>
            </a:r>
            <a:r>
              <a:rPr lang="en-US" dirty="0" err="1"/>
              <a:t>dengan</a:t>
            </a:r>
            <a:r>
              <a:rPr lang="en-US" dirty="0"/>
              <a:t> RON </a:t>
            </a:r>
            <a:r>
              <a:rPr lang="en-US" dirty="0" err="1"/>
              <a:t>lebih</a:t>
            </a:r>
            <a:r>
              <a:rPr lang="en-US" dirty="0"/>
              <a:t> </a:t>
            </a:r>
            <a:r>
              <a:rPr lang="en-US" dirty="0" err="1"/>
              <a:t>rendah</a:t>
            </a:r>
            <a:r>
              <a:rPr lang="en-US" dirty="0"/>
              <a:t> </a:t>
            </a:r>
            <a:r>
              <a:rPr lang="en-US" dirty="0" err="1"/>
              <a:t>dari</a:t>
            </a:r>
            <a:r>
              <a:rPr lang="en-US" dirty="0"/>
              <a:t> </a:t>
            </a:r>
            <a:r>
              <a:rPr lang="en-US" dirty="0" err="1"/>
              <a:t>kebutuhan</a:t>
            </a:r>
            <a:r>
              <a:rPr lang="en-US" dirty="0"/>
              <a:t> </a:t>
            </a:r>
            <a:r>
              <a:rPr lang="en-US" dirty="0" err="1"/>
              <a:t>mesinnya</a:t>
            </a:r>
            <a:r>
              <a:rPr lang="en-US" dirty="0"/>
              <a:t> (</a:t>
            </a:r>
            <a:r>
              <a:rPr lang="en-US" i="1" dirty="0"/>
              <a:t>engine requirement</a:t>
            </a:r>
            <a:r>
              <a:rPr lang="en-US" dirty="0"/>
              <a:t>) </a:t>
            </a:r>
            <a:r>
              <a:rPr lang="en-US" dirty="0" err="1"/>
              <a:t>akan</a:t>
            </a:r>
            <a:r>
              <a:rPr lang="en-US" dirty="0"/>
              <a:t> </a:t>
            </a:r>
            <a:r>
              <a:rPr lang="en-US" dirty="0" err="1"/>
              <a:t>terbakar</a:t>
            </a:r>
            <a:r>
              <a:rPr lang="en-US" dirty="0"/>
              <a:t> </a:t>
            </a:r>
            <a:r>
              <a:rPr lang="en-US" dirty="0" err="1"/>
              <a:t>oleh</a:t>
            </a:r>
            <a:r>
              <a:rPr lang="en-US" dirty="0"/>
              <a:t> </a:t>
            </a:r>
            <a:r>
              <a:rPr lang="en-US" dirty="0" err="1"/>
              <a:t>kompresi</a:t>
            </a:r>
            <a:r>
              <a:rPr lang="en-US" dirty="0"/>
              <a:t> piston di </a:t>
            </a:r>
            <a:r>
              <a:rPr lang="en-US" dirty="0" err="1"/>
              <a:t>ruang</a:t>
            </a:r>
            <a:r>
              <a:rPr lang="en-US" dirty="0"/>
              <a:t> </a:t>
            </a:r>
            <a:r>
              <a:rPr lang="en-US" dirty="0" err="1"/>
              <a:t>pembakaran</a:t>
            </a:r>
            <a:r>
              <a:rPr lang="en-US" dirty="0"/>
              <a:t> </a:t>
            </a:r>
            <a:r>
              <a:rPr lang="en-US" dirty="0" err="1"/>
              <a:t>mesin</a:t>
            </a:r>
            <a:r>
              <a:rPr lang="en-US" dirty="0"/>
              <a:t> (</a:t>
            </a:r>
            <a:r>
              <a:rPr lang="en-US" i="1" dirty="0"/>
              <a:t>self ignition</a:t>
            </a:r>
            <a:r>
              <a:rPr lang="en-US" dirty="0"/>
              <a:t>) </a:t>
            </a:r>
            <a:r>
              <a:rPr lang="en-US" dirty="0" err="1"/>
              <a:t>tanpa</a:t>
            </a:r>
            <a:r>
              <a:rPr lang="en-US" dirty="0"/>
              <a:t> </a:t>
            </a:r>
            <a:r>
              <a:rPr lang="en-US" dirty="0" err="1"/>
              <a:t>didahului</a:t>
            </a:r>
            <a:r>
              <a:rPr lang="en-US" dirty="0"/>
              <a:t> </a:t>
            </a:r>
            <a:r>
              <a:rPr lang="en-US" dirty="0" err="1"/>
              <a:t>percikan</a:t>
            </a:r>
            <a:r>
              <a:rPr lang="en-US" dirty="0"/>
              <a:t> </a:t>
            </a:r>
            <a:r>
              <a:rPr lang="en-US" dirty="0" err="1"/>
              <a:t>api</a:t>
            </a:r>
            <a:r>
              <a:rPr lang="en-US" dirty="0"/>
              <a:t> </a:t>
            </a:r>
            <a:r>
              <a:rPr lang="en-US" dirty="0" err="1"/>
              <a:t>busi</a:t>
            </a:r>
            <a:r>
              <a:rPr lang="en-US" dirty="0" smtClean="0"/>
              <a:t>;</a:t>
            </a:r>
          </a:p>
          <a:p>
            <a:pPr lvl="1"/>
            <a:r>
              <a:rPr lang="en-US" i="1" dirty="0"/>
              <a:t>S</a:t>
            </a:r>
            <a:r>
              <a:rPr lang="en-US" i="1" dirty="0" smtClean="0"/>
              <a:t>elf </a:t>
            </a:r>
            <a:r>
              <a:rPr lang="en-US" i="1" dirty="0"/>
              <a:t>ignition</a:t>
            </a:r>
            <a:r>
              <a:rPr lang="en-US" dirty="0"/>
              <a:t> </a:t>
            </a:r>
            <a:r>
              <a:rPr lang="en-US" dirty="0" err="1"/>
              <a:t>ini</a:t>
            </a:r>
            <a:r>
              <a:rPr lang="en-US" dirty="0"/>
              <a:t> </a:t>
            </a:r>
            <a:r>
              <a:rPr lang="en-US" dirty="0" err="1"/>
              <a:t>menyebabkan</a:t>
            </a:r>
            <a:r>
              <a:rPr lang="en-US" dirty="0"/>
              <a:t> </a:t>
            </a:r>
            <a:r>
              <a:rPr lang="en-US" dirty="0" err="1"/>
              <a:t>bensin</a:t>
            </a:r>
            <a:r>
              <a:rPr lang="en-US" dirty="0"/>
              <a:t> </a:t>
            </a:r>
            <a:r>
              <a:rPr lang="en-US" dirty="0" err="1"/>
              <a:t>lebih</a:t>
            </a:r>
            <a:r>
              <a:rPr lang="en-US" dirty="0"/>
              <a:t> </a:t>
            </a:r>
            <a:r>
              <a:rPr lang="en-US" dirty="0" err="1"/>
              <a:t>boros</a:t>
            </a:r>
            <a:r>
              <a:rPr lang="en-US" dirty="0"/>
              <a:t> </a:t>
            </a:r>
            <a:r>
              <a:rPr lang="en-US" dirty="0" err="1"/>
              <a:t>sekitar</a:t>
            </a:r>
            <a:r>
              <a:rPr lang="en-US" dirty="0"/>
              <a:t> 20% </a:t>
            </a:r>
            <a:r>
              <a:rPr lang="en-US" dirty="0" err="1"/>
              <a:t>karena</a:t>
            </a:r>
            <a:r>
              <a:rPr lang="en-US" dirty="0"/>
              <a:t> </a:t>
            </a:r>
            <a:r>
              <a:rPr lang="en-US" dirty="0" err="1"/>
              <a:t>terbakar</a:t>
            </a:r>
            <a:r>
              <a:rPr lang="en-US" dirty="0"/>
              <a:t> </a:t>
            </a:r>
            <a:r>
              <a:rPr lang="en-US" dirty="0" err="1"/>
              <a:t>percuma</a:t>
            </a:r>
            <a:r>
              <a:rPr lang="en-US" dirty="0"/>
              <a:t> </a:t>
            </a:r>
            <a:r>
              <a:rPr lang="en-US" dirty="0" err="1"/>
              <a:t>tanpa</a:t>
            </a:r>
            <a:r>
              <a:rPr lang="en-US" dirty="0"/>
              <a:t> </a:t>
            </a:r>
            <a:r>
              <a:rPr lang="en-US" dirty="0" err="1"/>
              <a:t>menghasilkan</a:t>
            </a:r>
            <a:r>
              <a:rPr lang="en-US" dirty="0"/>
              <a:t> </a:t>
            </a:r>
            <a:r>
              <a:rPr lang="en-US" dirty="0" err="1"/>
              <a:t>tenaga</a:t>
            </a:r>
            <a:r>
              <a:rPr lang="en-US" dirty="0"/>
              <a:t> </a:t>
            </a:r>
            <a:r>
              <a:rPr lang="en-US" dirty="0" err="1"/>
              <a:t>sehigga</a:t>
            </a:r>
            <a:r>
              <a:rPr lang="en-US" dirty="0"/>
              <a:t> </a:t>
            </a:r>
            <a:r>
              <a:rPr lang="en-US" dirty="0" err="1"/>
              <a:t>untuk</a:t>
            </a:r>
            <a:r>
              <a:rPr lang="en-US" dirty="0"/>
              <a:t> </a:t>
            </a:r>
            <a:r>
              <a:rPr lang="en-US" dirty="0" err="1"/>
              <a:t>menempuh</a:t>
            </a:r>
            <a:r>
              <a:rPr lang="en-US" dirty="0"/>
              <a:t> </a:t>
            </a:r>
            <a:r>
              <a:rPr lang="en-US" dirty="0" err="1"/>
              <a:t>jarak</a:t>
            </a:r>
            <a:r>
              <a:rPr lang="en-US" dirty="0"/>
              <a:t> </a:t>
            </a:r>
            <a:r>
              <a:rPr lang="en-US" dirty="0" err="1"/>
              <a:t>tertentu</a:t>
            </a:r>
            <a:r>
              <a:rPr lang="en-US" dirty="0"/>
              <a:t> </a:t>
            </a:r>
            <a:r>
              <a:rPr lang="en-US" dirty="0" err="1"/>
              <a:t>membutuhkan</a:t>
            </a:r>
            <a:r>
              <a:rPr lang="en-US" dirty="0"/>
              <a:t> </a:t>
            </a:r>
            <a:r>
              <a:rPr lang="en-US" dirty="0" err="1"/>
              <a:t>bensin</a:t>
            </a:r>
            <a:r>
              <a:rPr lang="en-US" dirty="0"/>
              <a:t> </a:t>
            </a:r>
            <a:r>
              <a:rPr lang="en-US" dirty="0" err="1"/>
              <a:t>lebih</a:t>
            </a:r>
            <a:r>
              <a:rPr lang="en-US" dirty="0"/>
              <a:t> </a:t>
            </a:r>
            <a:r>
              <a:rPr lang="en-US" dirty="0" err="1"/>
              <a:t>banyak</a:t>
            </a:r>
            <a:r>
              <a:rPr lang="en-US" dirty="0" smtClean="0"/>
              <a:t>;</a:t>
            </a:r>
          </a:p>
          <a:p>
            <a:pPr lvl="1"/>
            <a:r>
              <a:rPr lang="en-US" dirty="0" err="1"/>
              <a:t>B</a:t>
            </a:r>
            <a:r>
              <a:rPr lang="en-US" dirty="0" err="1" smtClean="0"/>
              <a:t>orosnya</a:t>
            </a:r>
            <a:r>
              <a:rPr lang="en-US" dirty="0" smtClean="0"/>
              <a:t> </a:t>
            </a:r>
            <a:r>
              <a:rPr lang="en-US" dirty="0" err="1"/>
              <a:t>bensin</a:t>
            </a:r>
            <a:r>
              <a:rPr lang="en-US" dirty="0"/>
              <a:t> </a:t>
            </a:r>
            <a:r>
              <a:rPr lang="en-US" dirty="0" err="1"/>
              <a:t>ini</a:t>
            </a:r>
            <a:r>
              <a:rPr lang="en-US" dirty="0"/>
              <a:t> </a:t>
            </a:r>
            <a:r>
              <a:rPr lang="en-US" dirty="0" err="1"/>
              <a:t>juga</a:t>
            </a:r>
            <a:r>
              <a:rPr lang="en-US" dirty="0"/>
              <a:t> </a:t>
            </a:r>
            <a:r>
              <a:rPr lang="en-US" dirty="0" err="1"/>
              <a:t>meningkatkan</a:t>
            </a:r>
            <a:r>
              <a:rPr lang="en-US" dirty="0"/>
              <a:t> </a:t>
            </a:r>
            <a:r>
              <a:rPr lang="en-US" dirty="0" err="1"/>
              <a:t>emisi</a:t>
            </a:r>
            <a:r>
              <a:rPr lang="en-US" dirty="0"/>
              <a:t> </a:t>
            </a:r>
            <a:r>
              <a:rPr lang="en-US" dirty="0" err="1"/>
              <a:t>baik</a:t>
            </a:r>
            <a:r>
              <a:rPr lang="en-US" dirty="0"/>
              <a:t> </a:t>
            </a:r>
            <a:r>
              <a:rPr lang="en-US" dirty="0" err="1"/>
              <a:t>emisi</a:t>
            </a:r>
            <a:r>
              <a:rPr lang="en-US" dirty="0"/>
              <a:t> </a:t>
            </a:r>
            <a:r>
              <a:rPr lang="en-US" dirty="0" err="1"/>
              <a:t>rumah</a:t>
            </a:r>
            <a:r>
              <a:rPr lang="en-US" dirty="0"/>
              <a:t> </a:t>
            </a:r>
            <a:r>
              <a:rPr lang="en-US" dirty="0" err="1"/>
              <a:t>kaca</a:t>
            </a:r>
            <a:r>
              <a:rPr lang="en-US" dirty="0"/>
              <a:t> (CO2) </a:t>
            </a:r>
            <a:r>
              <a:rPr lang="en-US" dirty="0" err="1"/>
              <a:t>maupaun</a:t>
            </a:r>
            <a:r>
              <a:rPr lang="en-US" dirty="0"/>
              <a:t> </a:t>
            </a:r>
            <a:r>
              <a:rPr lang="en-US" dirty="0" err="1"/>
              <a:t>emisi</a:t>
            </a:r>
            <a:r>
              <a:rPr lang="en-US" dirty="0"/>
              <a:t> </a:t>
            </a:r>
            <a:r>
              <a:rPr lang="en-US" dirty="0" err="1"/>
              <a:t>pencemaran</a:t>
            </a:r>
            <a:r>
              <a:rPr lang="en-US" dirty="0"/>
              <a:t> </a:t>
            </a:r>
            <a:r>
              <a:rPr lang="en-US" dirty="0" err="1"/>
              <a:t>udara</a:t>
            </a:r>
            <a:r>
              <a:rPr lang="en-US" dirty="0"/>
              <a:t> </a:t>
            </a:r>
            <a:r>
              <a:rPr lang="en-US" dirty="0" err="1"/>
              <a:t>seperti</a:t>
            </a:r>
            <a:r>
              <a:rPr lang="en-US" dirty="0"/>
              <a:t> PM, HC, CO, NOx, </a:t>
            </a:r>
            <a:r>
              <a:rPr lang="en-US" dirty="0" err="1"/>
              <a:t>SOx</a:t>
            </a:r>
            <a:r>
              <a:rPr lang="en-US" dirty="0"/>
              <a:t>; </a:t>
            </a:r>
            <a:r>
              <a:rPr lang="en-US" dirty="0" err="1" smtClean="0"/>
              <a:t>dan</a:t>
            </a:r>
            <a:endParaRPr lang="en-US" dirty="0" smtClean="0"/>
          </a:p>
          <a:p>
            <a:pPr lvl="1"/>
            <a:r>
              <a:rPr lang="en-US" dirty="0" err="1"/>
              <a:t>T</a:t>
            </a:r>
            <a:r>
              <a:rPr lang="en-US" dirty="0" err="1" smtClean="0"/>
              <a:t>erjadinya</a:t>
            </a:r>
            <a:r>
              <a:rPr lang="en-US" dirty="0" smtClean="0"/>
              <a:t> </a:t>
            </a:r>
            <a:r>
              <a:rPr lang="en-US" dirty="0" err="1"/>
              <a:t>detonasi</a:t>
            </a:r>
            <a:r>
              <a:rPr lang="en-US" dirty="0"/>
              <a:t> yang </a:t>
            </a:r>
            <a:r>
              <a:rPr lang="en-US" dirty="0" err="1"/>
              <a:t>menyebabkan</a:t>
            </a:r>
            <a:r>
              <a:rPr lang="en-US" dirty="0"/>
              <a:t> </a:t>
            </a:r>
            <a:r>
              <a:rPr lang="en-US" dirty="0" err="1"/>
              <a:t>keretakan</a:t>
            </a:r>
            <a:r>
              <a:rPr lang="en-US" dirty="0"/>
              <a:t> piston, </a:t>
            </a:r>
            <a:r>
              <a:rPr lang="en-US" dirty="0" err="1" smtClean="0"/>
              <a:t>kerusakan</a:t>
            </a:r>
            <a:r>
              <a:rPr lang="en-US" dirty="0" smtClean="0"/>
              <a:t> ring-piston, </a:t>
            </a:r>
            <a:r>
              <a:rPr lang="en-US" dirty="0" err="1" smtClean="0"/>
              <a:t>busi</a:t>
            </a:r>
            <a:r>
              <a:rPr lang="en-US" dirty="0" smtClean="0"/>
              <a:t> </a:t>
            </a:r>
            <a:r>
              <a:rPr lang="en-US" dirty="0" err="1"/>
              <a:t>dll</a:t>
            </a:r>
            <a:r>
              <a:rPr lang="en-US" dirty="0"/>
              <a:t> </a:t>
            </a:r>
            <a:r>
              <a:rPr lang="en-US" dirty="0" err="1"/>
              <a:t>karena</a:t>
            </a:r>
            <a:r>
              <a:rPr lang="en-US" dirty="0"/>
              <a:t> </a:t>
            </a:r>
            <a:r>
              <a:rPr lang="en-US" dirty="0" err="1"/>
              <a:t>efek</a:t>
            </a:r>
            <a:r>
              <a:rPr lang="en-US" dirty="0"/>
              <a:t> self ignition. </a:t>
            </a:r>
          </a:p>
          <a:p>
            <a:pPr marL="0" indent="0">
              <a:buNone/>
            </a:pPr>
            <a:endParaRPr lang="en-US" dirty="0" smtClean="0"/>
          </a:p>
          <a:p>
            <a:pPr marL="0" indent="0">
              <a:buNone/>
            </a:pPr>
            <a:r>
              <a:rPr lang="en-US" dirty="0" err="1" smtClean="0"/>
              <a:t>Kendaraan</a:t>
            </a:r>
            <a:r>
              <a:rPr lang="en-US" dirty="0" smtClean="0"/>
              <a:t> Solar:</a:t>
            </a:r>
          </a:p>
          <a:p>
            <a:r>
              <a:rPr lang="en-US" dirty="0" err="1" smtClean="0"/>
              <a:t>Kendaraan</a:t>
            </a:r>
            <a:r>
              <a:rPr lang="en-US" dirty="0" smtClean="0"/>
              <a:t> </a:t>
            </a:r>
            <a:r>
              <a:rPr lang="en-US" dirty="0"/>
              <a:t>Standard Euro 2 </a:t>
            </a:r>
            <a:r>
              <a:rPr lang="en-US" dirty="0" err="1"/>
              <a:t>membutuhkan</a:t>
            </a:r>
            <a:r>
              <a:rPr lang="en-US" dirty="0"/>
              <a:t> </a:t>
            </a:r>
            <a:r>
              <a:rPr lang="en-US" dirty="0" smtClean="0"/>
              <a:t>BBM </a:t>
            </a:r>
            <a:r>
              <a:rPr lang="en-US" dirty="0" err="1"/>
              <a:t>dengan</a:t>
            </a:r>
            <a:r>
              <a:rPr lang="en-US" dirty="0"/>
              <a:t> </a:t>
            </a:r>
            <a:r>
              <a:rPr lang="en-US" dirty="0" err="1"/>
              <a:t>kadar</a:t>
            </a:r>
            <a:r>
              <a:rPr lang="en-US" dirty="0"/>
              <a:t> </a:t>
            </a:r>
            <a:r>
              <a:rPr lang="en-US" dirty="0" err="1"/>
              <a:t>belerang</a:t>
            </a:r>
            <a:r>
              <a:rPr lang="en-US" dirty="0"/>
              <a:t> max 500 ppm.  Solar 48 </a:t>
            </a:r>
            <a:r>
              <a:rPr lang="en-US" dirty="0" err="1"/>
              <a:t>kita</a:t>
            </a:r>
            <a:r>
              <a:rPr lang="en-US" dirty="0"/>
              <a:t> </a:t>
            </a:r>
            <a:r>
              <a:rPr lang="en-US" dirty="0" err="1"/>
              <a:t>memiliki</a:t>
            </a:r>
            <a:r>
              <a:rPr lang="en-US" dirty="0"/>
              <a:t> </a:t>
            </a:r>
            <a:r>
              <a:rPr lang="en-US" dirty="0" err="1"/>
              <a:t>kadar</a:t>
            </a:r>
            <a:r>
              <a:rPr lang="en-US" dirty="0"/>
              <a:t> </a:t>
            </a:r>
            <a:r>
              <a:rPr lang="en-US" dirty="0" err="1"/>
              <a:t>belerang</a:t>
            </a:r>
            <a:r>
              <a:rPr lang="en-US" dirty="0"/>
              <a:t> rata-rata 2000 ppm</a:t>
            </a:r>
          </a:p>
          <a:p>
            <a:r>
              <a:rPr lang="en-US" dirty="0" err="1" smtClean="0"/>
              <a:t>Jika</a:t>
            </a:r>
            <a:r>
              <a:rPr lang="en-US" dirty="0" smtClean="0"/>
              <a:t> </a:t>
            </a:r>
            <a:r>
              <a:rPr lang="en-US" dirty="0" err="1" smtClean="0"/>
              <a:t>dipaksakan</a:t>
            </a:r>
            <a:r>
              <a:rPr lang="en-US" dirty="0" smtClean="0"/>
              <a:t>, </a:t>
            </a:r>
            <a:r>
              <a:rPr lang="en-US" dirty="0" err="1" smtClean="0"/>
              <a:t>maka</a:t>
            </a:r>
            <a:r>
              <a:rPr lang="en-US" dirty="0" smtClean="0"/>
              <a:t> Diesel Particulate Filter (DPF) </a:t>
            </a:r>
            <a:r>
              <a:rPr lang="en-US" dirty="0" err="1" smtClean="0"/>
              <a:t>akan</a:t>
            </a:r>
            <a:r>
              <a:rPr lang="en-US" dirty="0" smtClean="0"/>
              <a:t> </a:t>
            </a:r>
            <a:r>
              <a:rPr lang="en-US" dirty="0" err="1" smtClean="0"/>
              <a:t>mengalami</a:t>
            </a:r>
            <a:r>
              <a:rPr lang="en-US" dirty="0" smtClean="0"/>
              <a:t> </a:t>
            </a:r>
            <a:r>
              <a:rPr lang="en-US" dirty="0" err="1" smtClean="0"/>
              <a:t>kerusakan</a:t>
            </a:r>
            <a:r>
              <a:rPr lang="en-US" dirty="0" smtClean="0"/>
              <a:t> </a:t>
            </a:r>
            <a:r>
              <a:rPr lang="en-US" dirty="0" err="1" smtClean="0"/>
              <a:t>karena</a:t>
            </a:r>
            <a:r>
              <a:rPr lang="en-US" dirty="0" smtClean="0"/>
              <a:t> Sulfur (</a:t>
            </a:r>
            <a:r>
              <a:rPr lang="en-US" dirty="0" err="1" smtClean="0"/>
              <a:t>belerang</a:t>
            </a:r>
            <a:r>
              <a:rPr lang="en-US" dirty="0" smtClean="0"/>
              <a:t>).  </a:t>
            </a:r>
            <a:r>
              <a:rPr lang="en-US" dirty="0" err="1" smtClean="0"/>
              <a:t>Karena</a:t>
            </a:r>
            <a:r>
              <a:rPr lang="en-US" dirty="0" smtClean="0"/>
              <a:t> </a:t>
            </a:r>
            <a:r>
              <a:rPr lang="en-US" dirty="0" err="1" smtClean="0"/>
              <a:t>dikendalikan</a:t>
            </a:r>
            <a:r>
              <a:rPr lang="en-US" dirty="0" smtClean="0"/>
              <a:t> </a:t>
            </a:r>
            <a:r>
              <a:rPr lang="en-US" dirty="0" err="1" smtClean="0"/>
              <a:t>secara</a:t>
            </a:r>
            <a:r>
              <a:rPr lang="en-US" dirty="0" smtClean="0"/>
              <a:t> </a:t>
            </a:r>
            <a:r>
              <a:rPr lang="en-US" dirty="0" err="1" smtClean="0"/>
              <a:t>elektronik</a:t>
            </a:r>
            <a:r>
              <a:rPr lang="en-US" dirty="0" smtClean="0"/>
              <a:t> </a:t>
            </a:r>
            <a:r>
              <a:rPr lang="en-US" dirty="0" err="1" smtClean="0"/>
              <a:t>maka</a:t>
            </a:r>
            <a:r>
              <a:rPr lang="en-US" dirty="0" smtClean="0"/>
              <a:t> </a:t>
            </a:r>
            <a:r>
              <a:rPr lang="en-US" dirty="0" err="1" smtClean="0"/>
              <a:t>kerusakan</a:t>
            </a:r>
            <a:r>
              <a:rPr lang="en-US" dirty="0" smtClean="0"/>
              <a:t> DPF </a:t>
            </a:r>
            <a:r>
              <a:rPr lang="en-US" dirty="0" err="1" smtClean="0"/>
              <a:t>akan</a:t>
            </a:r>
            <a:r>
              <a:rPr lang="en-US" dirty="0" smtClean="0"/>
              <a:t> </a:t>
            </a:r>
            <a:r>
              <a:rPr lang="en-US" dirty="0" err="1" smtClean="0"/>
              <a:t>menghentikan</a:t>
            </a:r>
            <a:r>
              <a:rPr lang="en-US" dirty="0" smtClean="0"/>
              <a:t> </a:t>
            </a:r>
            <a:r>
              <a:rPr lang="en-US" dirty="0" err="1" smtClean="0"/>
              <a:t>fungsi</a:t>
            </a:r>
            <a:r>
              <a:rPr lang="en-US" dirty="0" smtClean="0"/>
              <a:t> </a:t>
            </a:r>
            <a:r>
              <a:rPr lang="en-US" dirty="0" err="1" smtClean="0"/>
              <a:t>kendaraan</a:t>
            </a:r>
            <a:r>
              <a:rPr lang="en-US" dirty="0" smtClean="0"/>
              <a:t> </a:t>
            </a:r>
            <a:r>
              <a:rPr lang="en-US" dirty="0" err="1" smtClean="0"/>
              <a:t>scr</a:t>
            </a:r>
            <a:r>
              <a:rPr lang="en-US" dirty="0" smtClean="0"/>
              <a:t> </a:t>
            </a:r>
            <a:r>
              <a:rPr lang="en-US" dirty="0" err="1" smtClean="0"/>
              <a:t>keseluruhan</a:t>
            </a:r>
            <a:r>
              <a:rPr lang="en-US" dirty="0" smtClean="0"/>
              <a:t>.</a:t>
            </a:r>
          </a:p>
        </p:txBody>
      </p:sp>
      <p:sp>
        <p:nvSpPr>
          <p:cNvPr id="4" name="Rectangle 3"/>
          <p:cNvSpPr/>
          <p:nvPr/>
        </p:nvSpPr>
        <p:spPr>
          <a:xfrm>
            <a:off x="533400" y="5943600"/>
            <a:ext cx="8001000" cy="830997"/>
          </a:xfrm>
          <a:prstGeom prst="rect">
            <a:avLst/>
          </a:prstGeom>
        </p:spPr>
        <p:txBody>
          <a:bodyPr wrap="square">
            <a:spAutoFit/>
          </a:bodyPr>
          <a:lstStyle/>
          <a:p>
            <a:pPr algn="ctr"/>
            <a:r>
              <a:rPr lang="en-US" sz="1600" dirty="0" err="1"/>
              <a:t>Praktis</a:t>
            </a:r>
            <a:r>
              <a:rPr lang="en-US" sz="1600" dirty="0"/>
              <a:t> </a:t>
            </a:r>
            <a:r>
              <a:rPr lang="en-US" sz="1600" dirty="0" err="1"/>
              <a:t>tak</a:t>
            </a:r>
            <a:r>
              <a:rPr lang="en-US" sz="1600" dirty="0"/>
              <a:t> </a:t>
            </a:r>
            <a:r>
              <a:rPr lang="en-US" sz="1600" dirty="0" err="1"/>
              <a:t>ada</a:t>
            </a:r>
            <a:r>
              <a:rPr lang="en-US" sz="1600" dirty="0"/>
              <a:t> </a:t>
            </a:r>
            <a:r>
              <a:rPr lang="en-US" sz="1600" dirty="0" err="1"/>
              <a:t>lagi</a:t>
            </a:r>
            <a:r>
              <a:rPr lang="en-US" sz="1600" dirty="0"/>
              <a:t> </a:t>
            </a:r>
            <a:r>
              <a:rPr lang="en-US" sz="1600" dirty="0" err="1"/>
              <a:t>kendaraan</a:t>
            </a:r>
            <a:r>
              <a:rPr lang="en-US" sz="1600" dirty="0"/>
              <a:t> yang </a:t>
            </a:r>
            <a:r>
              <a:rPr lang="en-US" sz="1600" dirty="0" err="1" smtClean="0"/>
              <a:t>membutuhkan</a:t>
            </a:r>
            <a:r>
              <a:rPr lang="en-US" sz="1600" dirty="0" smtClean="0"/>
              <a:t> </a:t>
            </a:r>
            <a:r>
              <a:rPr lang="en-US" sz="1600" dirty="0" err="1"/>
              <a:t>Bensin</a:t>
            </a:r>
            <a:r>
              <a:rPr lang="en-US" sz="1600" dirty="0"/>
              <a:t> </a:t>
            </a:r>
            <a:r>
              <a:rPr lang="en-US" sz="1600" dirty="0" err="1"/>
              <a:t>dengan</a:t>
            </a:r>
            <a:r>
              <a:rPr lang="en-US" sz="1600" dirty="0"/>
              <a:t> RON di </a:t>
            </a:r>
            <a:r>
              <a:rPr lang="en-US" sz="1600" dirty="0" err="1"/>
              <a:t>bawah</a:t>
            </a:r>
            <a:r>
              <a:rPr lang="en-US" sz="1600" dirty="0"/>
              <a:t> 91 </a:t>
            </a:r>
            <a:r>
              <a:rPr lang="en-US" sz="1600" dirty="0" err="1"/>
              <a:t>dan</a:t>
            </a:r>
            <a:r>
              <a:rPr lang="en-US" sz="1600" dirty="0"/>
              <a:t> </a:t>
            </a:r>
            <a:r>
              <a:rPr lang="en-US" sz="1600" dirty="0" err="1"/>
              <a:t>atau</a:t>
            </a:r>
            <a:r>
              <a:rPr lang="en-US" sz="1600" dirty="0"/>
              <a:t> Solar </a:t>
            </a:r>
            <a:r>
              <a:rPr lang="en-US" sz="1600" dirty="0" err="1"/>
              <a:t>dengan</a:t>
            </a:r>
            <a:r>
              <a:rPr lang="en-US" sz="1600" dirty="0"/>
              <a:t> </a:t>
            </a:r>
            <a:r>
              <a:rPr lang="en-US" sz="1600" dirty="0" err="1"/>
              <a:t>kadar</a:t>
            </a:r>
            <a:r>
              <a:rPr lang="en-US" sz="1600" dirty="0"/>
              <a:t> </a:t>
            </a:r>
            <a:r>
              <a:rPr lang="en-US" sz="1600" dirty="0" err="1"/>
              <a:t>belerang</a:t>
            </a:r>
            <a:r>
              <a:rPr lang="en-US" sz="1600" dirty="0"/>
              <a:t> </a:t>
            </a:r>
            <a:r>
              <a:rPr lang="en-US" sz="1600" dirty="0" err="1"/>
              <a:t>lebih</a:t>
            </a:r>
            <a:r>
              <a:rPr lang="en-US" sz="1600" dirty="0"/>
              <a:t> </a:t>
            </a:r>
            <a:r>
              <a:rPr lang="en-US" sz="1600" dirty="0" err="1"/>
              <a:t>dari</a:t>
            </a:r>
            <a:r>
              <a:rPr lang="en-US" sz="1600" dirty="0"/>
              <a:t> 500 </a:t>
            </a:r>
            <a:r>
              <a:rPr lang="en-US" sz="1600" dirty="0" smtClean="0"/>
              <a:t>ppm (Standard Euro 2). </a:t>
            </a:r>
            <a:r>
              <a:rPr lang="en-US" sz="1600" dirty="0" err="1" smtClean="0"/>
              <a:t>Sementara</a:t>
            </a:r>
            <a:r>
              <a:rPr lang="en-US" sz="1600" dirty="0" smtClean="0"/>
              <a:t> </a:t>
            </a:r>
            <a:r>
              <a:rPr lang="en-US" sz="1600" dirty="0" err="1" smtClean="0"/>
              <a:t>Kendaraan</a:t>
            </a:r>
            <a:r>
              <a:rPr lang="en-US" sz="1600" dirty="0" smtClean="0"/>
              <a:t> </a:t>
            </a:r>
            <a:r>
              <a:rPr lang="en-US" sz="1600" dirty="0" err="1" smtClean="0"/>
              <a:t>Berstandard</a:t>
            </a:r>
            <a:r>
              <a:rPr lang="en-US" sz="1600" dirty="0" smtClean="0"/>
              <a:t> Euro 4 </a:t>
            </a:r>
            <a:r>
              <a:rPr lang="en-US" sz="1600" dirty="0" err="1" smtClean="0"/>
              <a:t>harus</a:t>
            </a:r>
            <a:r>
              <a:rPr lang="en-US" sz="1600" dirty="0" smtClean="0"/>
              <a:t> </a:t>
            </a:r>
            <a:r>
              <a:rPr lang="en-US" sz="1600" dirty="0" err="1" smtClean="0"/>
              <a:t>tidak</a:t>
            </a:r>
            <a:r>
              <a:rPr lang="en-US" sz="1600" dirty="0" smtClean="0"/>
              <a:t> </a:t>
            </a:r>
            <a:r>
              <a:rPr lang="en-US" sz="1600" dirty="0" err="1" smtClean="0"/>
              <a:t>lebih</a:t>
            </a:r>
            <a:r>
              <a:rPr lang="en-US" sz="1600" dirty="0" smtClean="0"/>
              <a:t> </a:t>
            </a:r>
            <a:r>
              <a:rPr lang="en-US" sz="1600" dirty="0" err="1" smtClean="0"/>
              <a:t>dari</a:t>
            </a:r>
            <a:r>
              <a:rPr lang="en-US" sz="1600" dirty="0" smtClean="0"/>
              <a:t> 50 ppm. </a:t>
            </a:r>
            <a:endParaRPr lang="en-US" sz="1600" dirty="0"/>
          </a:p>
        </p:txBody>
      </p:sp>
    </p:spTree>
    <p:extLst>
      <p:ext uri="{BB962C8B-B14F-4D97-AF65-F5344CB8AC3E}">
        <p14:creationId xmlns:p14="http://schemas.microsoft.com/office/powerpoint/2010/main" val="7987455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Benchmark existing and roadmap fuel quality/pricing</a:t>
            </a:r>
            <a:endParaRPr lang="en-US" dirty="0"/>
          </a:p>
        </p:txBody>
      </p:sp>
    </p:spTree>
    <p:extLst>
      <p:ext uri="{BB962C8B-B14F-4D97-AF65-F5344CB8AC3E}">
        <p14:creationId xmlns:p14="http://schemas.microsoft.com/office/powerpoint/2010/main" val="2106423586"/>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7163" y="1462088"/>
            <a:ext cx="8829675" cy="39338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4578858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613" y="495300"/>
            <a:ext cx="8486775" cy="58674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98090716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75" y="-60325"/>
            <a:ext cx="9431338" cy="6980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23570220"/>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28604"/>
            <a:ext cx="8229600" cy="1143000"/>
          </a:xfrm>
        </p:spPr>
        <p:txBody>
          <a:bodyPr>
            <a:noAutofit/>
          </a:bodyPr>
          <a:lstStyle/>
          <a:p>
            <a:pPr algn="l"/>
            <a:r>
              <a:rPr lang="id-ID" sz="3200" dirty="0" smtClean="0"/>
              <a:t>Menselaraskan Teknologi Kendaraan </a:t>
            </a:r>
            <a:br>
              <a:rPr lang="id-ID" sz="3200" dirty="0" smtClean="0"/>
            </a:br>
            <a:r>
              <a:rPr lang="id-ID" sz="3200" dirty="0" smtClean="0"/>
              <a:t>dan Kualitas BBM di Asia Tenggara</a:t>
            </a:r>
            <a:br>
              <a:rPr lang="id-ID" sz="3200" dirty="0" smtClean="0"/>
            </a:br>
            <a:r>
              <a:rPr lang="id-ID" sz="2400" dirty="0" smtClean="0"/>
              <a:t>(Euro 4 Standard)</a:t>
            </a:r>
            <a:endParaRPr lang="id-ID" sz="2400" dirty="0"/>
          </a:p>
        </p:txBody>
      </p:sp>
      <p:sp>
        <p:nvSpPr>
          <p:cNvPr id="7" name="TextBox 6"/>
          <p:cNvSpPr txBox="1"/>
          <p:nvPr/>
        </p:nvSpPr>
        <p:spPr>
          <a:xfrm>
            <a:off x="457200" y="4794397"/>
            <a:ext cx="5072098" cy="276999"/>
          </a:xfrm>
          <a:prstGeom prst="rect">
            <a:avLst/>
          </a:prstGeom>
          <a:noFill/>
        </p:spPr>
        <p:txBody>
          <a:bodyPr wrap="square" rtlCol="0">
            <a:spAutoFit/>
          </a:bodyPr>
          <a:lstStyle/>
          <a:p>
            <a:r>
              <a:rPr lang="id-ID" sz="1200" i="1" dirty="0" smtClean="0"/>
              <a:t>Source:  AAF, processed</a:t>
            </a:r>
            <a:endParaRPr lang="id-ID" sz="1200" i="1" dirty="0"/>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57200" y="1828800"/>
            <a:ext cx="8262966" cy="29655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TextBox 7"/>
          <p:cNvSpPr txBox="1"/>
          <p:nvPr/>
        </p:nvSpPr>
        <p:spPr>
          <a:xfrm>
            <a:off x="6324600" y="1945158"/>
            <a:ext cx="838200" cy="276999"/>
          </a:xfrm>
          <a:prstGeom prst="rect">
            <a:avLst/>
          </a:prstGeom>
          <a:noFill/>
        </p:spPr>
        <p:txBody>
          <a:bodyPr wrap="square" rtlCol="0">
            <a:spAutoFit/>
          </a:bodyPr>
          <a:lstStyle/>
          <a:p>
            <a:r>
              <a:rPr lang="en-US" sz="1200" b="1" dirty="0" smtClean="0">
                <a:solidFill>
                  <a:srgbClr val="FFFF00"/>
                </a:solidFill>
              </a:rPr>
              <a:t>?</a:t>
            </a:r>
            <a:endParaRPr lang="en-US" sz="1200" b="1" dirty="0">
              <a:solidFill>
                <a:srgbClr val="FFFF00"/>
              </a:solidFill>
            </a:endParaRPr>
          </a:p>
        </p:txBody>
      </p:sp>
    </p:spTree>
    <p:extLst>
      <p:ext uri="{BB962C8B-B14F-4D97-AF65-F5344CB8AC3E}">
        <p14:creationId xmlns:p14="http://schemas.microsoft.com/office/powerpoint/2010/main" val="282983916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4" name="Shape 244"/>
          <p:cNvSpPr>
            <a:spLocks noGrp="1"/>
          </p:cNvSpPr>
          <p:nvPr>
            <p:ph type="sldNum" sz="quarter" idx="4294967295"/>
          </p:nvPr>
        </p:nvSpPr>
        <p:spPr>
          <a:xfrm>
            <a:off x="7010400" y="6248400"/>
            <a:ext cx="1905000" cy="294640"/>
          </a:xfrm>
          <a:prstGeom prst="rect">
            <a:avLst/>
          </a:prstGeom>
          <a:extLst>
            <a:ext uri="{C572A759-6A51-4108-AA02-DFA0A04FC94B}">
              <ma14:wrappingTextBoxFlag xmlns:ma14="http://schemas.microsoft.com/office/mac/drawingml/2011/main" xmlns="" val="1"/>
            </a:ext>
          </a:extLst>
        </p:spPr>
        <p:txBody>
          <a:bodyPr>
            <a:normAutofit lnSpcReduction="10000"/>
          </a:bodyPr>
          <a:lstStyle/>
          <a:p>
            <a:pPr lvl="0">
              <a:defRPr sz="1800">
                <a:solidFill>
                  <a:srgbClr val="000000"/>
                </a:solidFill>
              </a:defRPr>
            </a:pPr>
            <a:fld id="{86CB4B4D-7CA3-9044-876B-883B54F8677D}" type="slidenum">
              <a:rPr sz="1400">
                <a:solidFill>
                  <a:srgbClr val="808080"/>
                </a:solidFill>
              </a:rPr>
              <a:t>29</a:t>
            </a:fld>
            <a:endParaRPr sz="1400">
              <a:solidFill>
                <a:srgbClr val="808080"/>
              </a:solidFill>
            </a:endParaRPr>
          </a:p>
        </p:txBody>
      </p:sp>
      <p:sp>
        <p:nvSpPr>
          <p:cNvPr id="245" name="Shape 245"/>
          <p:cNvSpPr>
            <a:spLocks noGrp="1"/>
          </p:cNvSpPr>
          <p:nvPr>
            <p:ph type="title"/>
          </p:nvPr>
        </p:nvSpPr>
        <p:spPr>
          <a:xfrm>
            <a:off x="200484" y="0"/>
            <a:ext cx="8714918" cy="1062419"/>
          </a:xfrm>
          <a:prstGeom prst="rect">
            <a:avLst/>
          </a:prstGeom>
        </p:spPr>
        <p:txBody>
          <a:bodyPr>
            <a:normAutofit fontScale="90000"/>
          </a:bodyPr>
          <a:lstStyle/>
          <a:p>
            <a:pPr lvl="0">
              <a:defRPr sz="1800">
                <a:solidFill>
                  <a:srgbClr val="000000"/>
                </a:solidFill>
              </a:defRPr>
            </a:pPr>
            <a:r>
              <a:rPr sz="3200" dirty="0" smtClean="0">
                <a:solidFill>
                  <a:srgbClr val="007A94"/>
                </a:solidFill>
              </a:rPr>
              <a:t>Technolog</a:t>
            </a:r>
            <a:r>
              <a:rPr lang="en-US" sz="3200" dirty="0" smtClean="0">
                <a:solidFill>
                  <a:srgbClr val="007A94"/>
                </a:solidFill>
              </a:rPr>
              <a:t>ical</a:t>
            </a:r>
            <a:r>
              <a:rPr sz="3200" dirty="0" smtClean="0">
                <a:solidFill>
                  <a:srgbClr val="007A94"/>
                </a:solidFill>
              </a:rPr>
              <a:t> </a:t>
            </a:r>
            <a:r>
              <a:rPr sz="3200" dirty="0">
                <a:solidFill>
                  <a:srgbClr val="007A94"/>
                </a:solidFill>
              </a:rPr>
              <a:t>Shift Towards </a:t>
            </a:r>
            <a:r>
              <a:rPr lang="en-US" sz="3200" dirty="0" smtClean="0">
                <a:solidFill>
                  <a:srgbClr val="007A94"/>
                </a:solidFill>
              </a:rPr>
              <a:t>Soot-Free Diesel Engines</a:t>
            </a:r>
            <a:endParaRPr sz="3200" dirty="0">
              <a:solidFill>
                <a:srgbClr val="007A94"/>
              </a:solidFill>
            </a:endParaRPr>
          </a:p>
        </p:txBody>
      </p:sp>
      <p:pic>
        <p:nvPicPr>
          <p:cNvPr id="246" name="image16.png"/>
          <p:cNvPicPr/>
          <p:nvPr/>
        </p:nvPicPr>
        <p:blipFill>
          <a:blip r:embed="rId2">
            <a:extLst/>
          </a:blip>
          <a:stretch>
            <a:fillRect/>
          </a:stretch>
        </p:blipFill>
        <p:spPr>
          <a:xfrm>
            <a:off x="0" y="1122135"/>
            <a:ext cx="9144000" cy="4613730"/>
          </a:xfrm>
          <a:prstGeom prst="rect">
            <a:avLst/>
          </a:prstGeom>
          <a:ln w="12700">
            <a:miter lim="400000"/>
          </a:ln>
        </p:spPr>
      </p:pic>
      <p:sp>
        <p:nvSpPr>
          <p:cNvPr id="247" name="Shape 247"/>
          <p:cNvSpPr/>
          <p:nvPr/>
        </p:nvSpPr>
        <p:spPr>
          <a:xfrm>
            <a:off x="2590800" y="6400800"/>
            <a:ext cx="2097683" cy="215900"/>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a:defRPr sz="1400"/>
            </a:lvl1pPr>
          </a:lstStyle>
          <a:p>
            <a:pPr lvl="0">
              <a:defRPr sz="1800"/>
            </a:pPr>
            <a:r>
              <a:rPr sz="1400"/>
              <a:t>Courtesy of ClearAire, Inc.</a:t>
            </a:r>
          </a:p>
        </p:txBody>
      </p:sp>
    </p:spTree>
    <p:extLst>
      <p:ext uri="{BB962C8B-B14F-4D97-AF65-F5344CB8AC3E}">
        <p14:creationId xmlns:p14="http://schemas.microsoft.com/office/powerpoint/2010/main" val="1575189099"/>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9" name="Shape 249"/>
          <p:cNvSpPr>
            <a:spLocks noGrp="1"/>
          </p:cNvSpPr>
          <p:nvPr>
            <p:ph type="title"/>
          </p:nvPr>
        </p:nvSpPr>
        <p:spPr>
          <a:prstGeom prst="rect">
            <a:avLst/>
          </a:prstGeom>
        </p:spPr>
        <p:txBody>
          <a:bodyPr/>
          <a:lstStyle/>
          <a:p>
            <a:pPr lvl="0">
              <a:defRPr sz="1800">
                <a:solidFill>
                  <a:srgbClr val="000000"/>
                </a:solidFill>
              </a:defRPr>
            </a:pPr>
            <a:r>
              <a:rPr sz="3200" dirty="0">
                <a:solidFill>
                  <a:srgbClr val="007A94"/>
                </a:solidFill>
              </a:rPr>
              <a:t>Urban Bus Fleets: </a:t>
            </a:r>
            <a:r>
              <a:rPr lang="en-US" sz="3200" dirty="0" smtClean="0">
                <a:solidFill>
                  <a:srgbClr val="007A94"/>
                </a:solidFill>
              </a:rPr>
              <a:t>Stages</a:t>
            </a:r>
            <a:r>
              <a:rPr sz="3200" dirty="0" smtClean="0">
                <a:solidFill>
                  <a:srgbClr val="007A94"/>
                </a:solidFill>
              </a:rPr>
              <a:t> </a:t>
            </a:r>
            <a:r>
              <a:rPr sz="3200" dirty="0">
                <a:solidFill>
                  <a:srgbClr val="007A94"/>
                </a:solidFill>
              </a:rPr>
              <a:t>of Change</a:t>
            </a:r>
          </a:p>
        </p:txBody>
      </p:sp>
      <p:sp>
        <p:nvSpPr>
          <p:cNvPr id="250" name="Shape 250"/>
          <p:cNvSpPr>
            <a:spLocks noGrp="1"/>
          </p:cNvSpPr>
          <p:nvPr>
            <p:ph type="sldNum" sz="quarter" idx="4294967295"/>
          </p:nvPr>
        </p:nvSpPr>
        <p:spPr>
          <a:xfrm>
            <a:off x="7010400" y="6248400"/>
            <a:ext cx="1905000" cy="294640"/>
          </a:xfrm>
          <a:prstGeom prst="rect">
            <a:avLst/>
          </a:prstGeom>
          <a:extLst>
            <a:ext uri="{C572A759-6A51-4108-AA02-DFA0A04FC94B}">
              <ma14:wrappingTextBoxFlag xmlns:ma14="http://schemas.microsoft.com/office/mac/drawingml/2011/main" xmlns="" val="1"/>
            </a:ext>
          </a:extLst>
        </p:spPr>
        <p:txBody>
          <a:bodyPr/>
          <a:lstStyle/>
          <a:p>
            <a:pPr lvl="0">
              <a:defRPr sz="1800">
                <a:solidFill>
                  <a:srgbClr val="000000"/>
                </a:solidFill>
              </a:defRPr>
            </a:pPr>
            <a:fld id="{86CB4B4D-7CA3-9044-876B-883B54F8677D}" type="slidenum">
              <a:rPr sz="1400">
                <a:solidFill>
                  <a:srgbClr val="808080"/>
                </a:solidFill>
              </a:rPr>
              <a:t>30</a:t>
            </a:fld>
            <a:endParaRPr sz="1400">
              <a:solidFill>
                <a:srgbClr val="808080"/>
              </a:solidFill>
            </a:endParaRPr>
          </a:p>
        </p:txBody>
      </p:sp>
      <p:pic>
        <p:nvPicPr>
          <p:cNvPr id="251" name="image7.jpg"/>
          <p:cNvPicPr/>
          <p:nvPr/>
        </p:nvPicPr>
        <p:blipFill>
          <a:blip r:embed="rId2">
            <a:extLst/>
          </a:blip>
          <a:srcRect t="5127"/>
          <a:stretch>
            <a:fillRect/>
          </a:stretch>
        </p:blipFill>
        <p:spPr>
          <a:xfrm>
            <a:off x="765360" y="2261674"/>
            <a:ext cx="7598497" cy="3600860"/>
          </a:xfrm>
          <a:prstGeom prst="rect">
            <a:avLst/>
          </a:prstGeom>
          <a:ln w="12700">
            <a:miter lim="400000"/>
          </a:ln>
        </p:spPr>
      </p:pic>
      <p:sp>
        <p:nvSpPr>
          <p:cNvPr id="252" name="Shape 252"/>
          <p:cNvSpPr/>
          <p:nvPr/>
        </p:nvSpPr>
        <p:spPr>
          <a:xfrm>
            <a:off x="170908" y="1330935"/>
            <a:ext cx="8839831" cy="617362"/>
          </a:xfrm>
          <a:prstGeom prst="rect">
            <a:avLst/>
          </a:prstGeom>
          <a:ln w="12700">
            <a:miter lim="400000"/>
          </a:ln>
          <a:extLst>
            <a:ext uri="{C572A759-6A51-4108-AA02-DFA0A04FC94B}">
              <ma14:wrappingTextBoxFlag xmlns:ma14="http://schemas.microsoft.com/office/mac/drawingml/2011/main" xmlns="" val="1"/>
            </a:ext>
          </a:extLst>
        </p:spPr>
        <p:txBody>
          <a:bodyPr lIns="0" tIns="0" rIns="0" bIns="0">
            <a:spAutoFit/>
          </a:bodyPr>
          <a:lstStyle>
            <a:lvl1pPr defTabSz="457200">
              <a:defRPr>
                <a:solidFill>
                  <a:srgbClr val="292934"/>
                </a:solidFill>
                <a:latin typeface="Arial"/>
                <a:ea typeface="Arial"/>
                <a:cs typeface="Arial"/>
                <a:sym typeface="Arial"/>
              </a:defRPr>
            </a:lvl1pPr>
          </a:lstStyle>
          <a:p>
            <a:pPr lvl="0">
              <a:defRPr>
                <a:solidFill>
                  <a:srgbClr val="000000"/>
                </a:solidFill>
              </a:defRPr>
            </a:pPr>
            <a:r>
              <a:rPr dirty="0">
                <a:solidFill>
                  <a:srgbClr val="292934"/>
                </a:solidFill>
              </a:rPr>
              <a:t>Stages of Black Carbon Emissions Control Based on European Regulatory Approach to Urban Bus Fleets</a:t>
            </a:r>
          </a:p>
        </p:txBody>
      </p:sp>
      <p:sp>
        <p:nvSpPr>
          <p:cNvPr id="253" name="Shape 253"/>
          <p:cNvSpPr/>
          <p:nvPr/>
        </p:nvSpPr>
        <p:spPr>
          <a:xfrm>
            <a:off x="1286062" y="6263592"/>
            <a:ext cx="2495436" cy="264256"/>
          </a:xfrm>
          <a:prstGeom prst="rect">
            <a:avLst/>
          </a:prstGeom>
          <a:ln w="12700">
            <a:miter lim="400000"/>
          </a:ln>
          <a:extLst>
            <a:ext uri="{C572A759-6A51-4108-AA02-DFA0A04FC94B}">
              <ma14:wrappingTextBoxFlag xmlns:ma14="http://schemas.microsoft.com/office/mac/drawingml/2011/main" xmlns="" val="1"/>
            </a:ext>
          </a:extLst>
        </p:spPr>
        <p:txBody>
          <a:bodyPr wrap="none" lIns="0" tIns="0" rIns="0" bIns="0">
            <a:spAutoFit/>
          </a:bodyPr>
          <a:lstStyle>
            <a:lvl1pPr defTabSz="457200">
              <a:defRPr sz="1200">
                <a:solidFill>
                  <a:srgbClr val="292934"/>
                </a:solidFill>
                <a:latin typeface="Arial"/>
                <a:ea typeface="Arial"/>
                <a:cs typeface="Arial"/>
                <a:sym typeface="Arial"/>
              </a:defRPr>
            </a:lvl1pPr>
          </a:lstStyle>
          <a:p>
            <a:pPr lvl="0">
              <a:defRPr sz="1800">
                <a:solidFill>
                  <a:srgbClr val="000000"/>
                </a:solidFill>
              </a:defRPr>
            </a:pPr>
            <a:r>
              <a:rPr sz="1200">
                <a:solidFill>
                  <a:srgbClr val="292934"/>
                </a:solidFill>
              </a:rPr>
              <a:t>Source: COPERT Emissions Model</a:t>
            </a:r>
          </a:p>
        </p:txBody>
      </p:sp>
    </p:spTree>
    <p:extLst>
      <p:ext uri="{BB962C8B-B14F-4D97-AF65-F5344CB8AC3E}">
        <p14:creationId xmlns:p14="http://schemas.microsoft.com/office/powerpoint/2010/main" val="2586211076"/>
      </p:ext>
    </p:extLst>
  </p:cSld>
  <p:clrMapOvr>
    <a:masterClrMapping/>
  </p:clrMapOvr>
  <mc:AlternateContent xmlns:mc="http://schemas.openxmlformats.org/markup-compatibility/2006" xmlns:p14="http://schemas.microsoft.com/office/powerpoint/2010/main">
    <mc:Choice Requires="p14">
      <p:transition spd="slow" p14:dur="2000"/>
    </mc:Choice>
    <mc:Fallback xmlns="">
      <p:transition xmlns:p14="http://schemas.microsoft.com/office/powerpoint/2010/mai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Benchmark </a:t>
            </a:r>
            <a:r>
              <a:rPr lang="en-US" dirty="0" err="1" smtClean="0"/>
              <a:t>Harga</a:t>
            </a:r>
            <a:r>
              <a:rPr lang="en-US" dirty="0" smtClean="0"/>
              <a:t> BBM</a:t>
            </a:r>
            <a:endParaRPr lang="en-US" dirty="0"/>
          </a:p>
        </p:txBody>
      </p:sp>
    </p:spTree>
    <p:extLst>
      <p:ext uri="{BB962C8B-B14F-4D97-AF65-F5344CB8AC3E}">
        <p14:creationId xmlns:p14="http://schemas.microsoft.com/office/powerpoint/2010/main" val="2587465636"/>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aip.com.au/pricing/facts/report_img/snapshot_notes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37230"/>
            <a:ext cx="6705600" cy="590463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6781800" y="152399"/>
            <a:ext cx="2133600" cy="6601807"/>
          </a:xfrm>
          <a:prstGeom prst="rect">
            <a:avLst/>
          </a:prstGeom>
        </p:spPr>
        <p:txBody>
          <a:bodyPr wrap="square">
            <a:spAutoFit/>
          </a:bodyPr>
          <a:lstStyle/>
          <a:p>
            <a:r>
              <a:rPr lang="en-US" sz="900" b="1" u="sng" dirty="0" smtClean="0"/>
              <a:t>NOTES</a:t>
            </a:r>
            <a:r>
              <a:rPr lang="en-US" sz="900" dirty="0" smtClean="0"/>
              <a:t/>
            </a:r>
            <a:br>
              <a:rPr lang="en-US" sz="900" dirty="0" smtClean="0"/>
            </a:br>
            <a:r>
              <a:rPr lang="en-US" sz="900" b="1" dirty="0" smtClean="0"/>
              <a:t>(1) MOPS95 Petrol:</a:t>
            </a:r>
            <a:r>
              <a:rPr lang="en-US" sz="900" dirty="0" smtClean="0"/>
              <a:t> the international petrol prices are provided by </a:t>
            </a:r>
            <a:r>
              <a:rPr lang="en-US" sz="900" dirty="0" err="1" smtClean="0"/>
              <a:t>Platts</a:t>
            </a:r>
            <a:r>
              <a:rPr lang="en-US" sz="900" dirty="0" smtClean="0"/>
              <a:t> (Copyright © 2016 The McGraw-Hill Companies, all rights reserved), and represent the end of day assessment for the mean of Singapore prices for 95 Octane Petrol (MOPS95 Petrol). No portion of the publication may be photocopied, reproduced, retransmitted, put into a computer system or otherwise redistributed, without prior written </a:t>
            </a:r>
            <a:r>
              <a:rPr lang="en-US" sz="900" dirty="0" err="1" smtClean="0"/>
              <a:t>Authorisation</a:t>
            </a:r>
            <a:r>
              <a:rPr lang="en-US" sz="900" dirty="0" smtClean="0"/>
              <a:t> from </a:t>
            </a:r>
            <a:r>
              <a:rPr lang="en-US" sz="900" dirty="0" err="1" smtClean="0"/>
              <a:t>Platts</a:t>
            </a:r>
            <a:r>
              <a:rPr lang="en-US" sz="900" dirty="0" smtClean="0"/>
              <a:t>. </a:t>
            </a:r>
            <a:r>
              <a:rPr lang="en-US" sz="900" dirty="0" err="1" smtClean="0"/>
              <a:t>Platts</a:t>
            </a:r>
            <a:r>
              <a:rPr lang="en-US" sz="900" dirty="0" smtClean="0"/>
              <a:t> is a trademark of the McGraw-Hill Inc. Information has been obtained from sources believed reliable. However, because of the possibility of human or mechanical errors by sources, McGraw-Hill or others, McGraw-Hill does not guarantee the accuracy, adequacy or completeness of any such information and is not responsible for any errors or omissions or for results obtained from use of such information.</a:t>
            </a:r>
            <a:br>
              <a:rPr lang="en-US" sz="900" dirty="0" smtClean="0"/>
            </a:br>
            <a:r>
              <a:rPr lang="en-US" sz="900" b="1" dirty="0" smtClean="0"/>
              <a:t>(2) SHIPPING:</a:t>
            </a:r>
            <a:r>
              <a:rPr lang="en-US" sz="900" dirty="0" smtClean="0"/>
              <a:t> is the weighted average of daily market shipping rates (Australian cents per </a:t>
            </a:r>
            <a:r>
              <a:rPr lang="en-US" sz="900" dirty="0" err="1" smtClean="0"/>
              <a:t>litre</a:t>
            </a:r>
            <a:r>
              <a:rPr lang="en-US" sz="900" dirty="0" smtClean="0"/>
              <a:t>) for journeys from Singapore to major Australian ports (weighted by the volume of fuel sales in the relevant State). Source data include </a:t>
            </a:r>
            <a:r>
              <a:rPr lang="en-US" sz="900" dirty="0" err="1" smtClean="0"/>
              <a:t>Platts</a:t>
            </a:r>
            <a:r>
              <a:rPr lang="en-US" sz="900" dirty="0" smtClean="0"/>
              <a:t>, </a:t>
            </a:r>
            <a:r>
              <a:rPr lang="en-US" sz="900" dirty="0" err="1" smtClean="0"/>
              <a:t>Worldscale</a:t>
            </a:r>
            <a:r>
              <a:rPr lang="en-US" sz="900" dirty="0" smtClean="0"/>
              <a:t>, Australian Petroleum Statistics and the Reserve Bank of Australia.</a:t>
            </a:r>
            <a:br>
              <a:rPr lang="en-US" sz="900" dirty="0" smtClean="0"/>
            </a:br>
            <a:r>
              <a:rPr lang="en-US" sz="900" b="1" dirty="0" smtClean="0"/>
              <a:t>(3) TAXES:</a:t>
            </a:r>
            <a:r>
              <a:rPr lang="en-US" sz="900" dirty="0" smtClean="0"/>
              <a:t> is excise and GST less any relevant state rebates weighted by the volume of petrol consumed in each State.</a:t>
            </a:r>
            <a:br>
              <a:rPr lang="en-US" sz="900" dirty="0" smtClean="0"/>
            </a:br>
            <a:r>
              <a:rPr lang="en-US" sz="900" b="1" dirty="0" smtClean="0"/>
              <a:t>(4) NATIONAL AVERAGE WHOLESALE PRICES:</a:t>
            </a:r>
            <a:r>
              <a:rPr lang="en-US" sz="900" dirty="0" smtClean="0"/>
              <a:t> are derived from capital city prices weighted by fuel volume consumed in each State.</a:t>
            </a:r>
            <a:br>
              <a:rPr lang="en-US" sz="900" dirty="0" smtClean="0"/>
            </a:br>
            <a:r>
              <a:rPr lang="en-US" sz="900" b="1" dirty="0" smtClean="0"/>
              <a:t>(5) NATIONAL AVERAGE RETAIL PRICES:</a:t>
            </a:r>
            <a:r>
              <a:rPr lang="en-US" sz="900" dirty="0" smtClean="0"/>
              <a:t> are calculated as the weighted average of each State/Territory's metropolitan and non metropolitan retail petrol prices, with the weights based on the number of registered petrol vehicles in each of these regions. </a:t>
            </a:r>
            <a:endParaRPr lang="en-US" sz="900" dirty="0"/>
          </a:p>
        </p:txBody>
      </p:sp>
      <p:sp>
        <p:nvSpPr>
          <p:cNvPr id="4" name="Rectangle 3"/>
          <p:cNvSpPr/>
          <p:nvPr/>
        </p:nvSpPr>
        <p:spPr>
          <a:xfrm>
            <a:off x="381000" y="5728900"/>
            <a:ext cx="5334000" cy="276999"/>
          </a:xfrm>
          <a:prstGeom prst="rect">
            <a:avLst/>
          </a:prstGeom>
        </p:spPr>
        <p:txBody>
          <a:bodyPr wrap="square">
            <a:spAutoFit/>
          </a:bodyPr>
          <a:lstStyle/>
          <a:p>
            <a:r>
              <a:rPr lang="en-US" sz="1200" dirty="0" smtClean="0"/>
              <a:t>http://www.aip.com.au/pricing/facts/Weekly_Petrol_Prices_Report.htm</a:t>
            </a:r>
            <a:endParaRPr lang="en-US" sz="1200" dirty="0"/>
          </a:p>
        </p:txBody>
      </p:sp>
      <p:sp>
        <p:nvSpPr>
          <p:cNvPr id="2" name="TextBox 1"/>
          <p:cNvSpPr txBox="1"/>
          <p:nvPr/>
        </p:nvSpPr>
        <p:spPr>
          <a:xfrm>
            <a:off x="76200" y="6120825"/>
            <a:ext cx="6553200" cy="584775"/>
          </a:xfrm>
          <a:prstGeom prst="rect">
            <a:avLst/>
          </a:prstGeom>
          <a:noFill/>
        </p:spPr>
        <p:txBody>
          <a:bodyPr wrap="square" rtlCol="0">
            <a:spAutoFit/>
          </a:bodyPr>
          <a:lstStyle/>
          <a:p>
            <a:pPr algn="ctr"/>
            <a:r>
              <a:rPr lang="en-US" sz="1600" b="1" dirty="0" smtClean="0"/>
              <a:t>Australia </a:t>
            </a:r>
            <a:r>
              <a:rPr lang="en-US" sz="1600" b="1" dirty="0" err="1" smtClean="0"/>
              <a:t>memperoleh</a:t>
            </a:r>
            <a:r>
              <a:rPr lang="en-US" sz="1600" b="1" dirty="0" smtClean="0"/>
              <a:t> </a:t>
            </a:r>
            <a:r>
              <a:rPr lang="en-US" sz="1600" b="1" dirty="0" err="1" smtClean="0"/>
              <a:t>Bensin</a:t>
            </a:r>
            <a:r>
              <a:rPr lang="en-US" sz="1600" b="1" dirty="0" smtClean="0"/>
              <a:t> dg </a:t>
            </a:r>
            <a:r>
              <a:rPr lang="en-US" sz="1600" b="1" dirty="0" err="1" smtClean="0"/>
              <a:t>Harga</a:t>
            </a:r>
            <a:r>
              <a:rPr lang="en-US" sz="1600" b="1" dirty="0" smtClean="0"/>
              <a:t> MOPS rata-rata 47 cent A$ </a:t>
            </a:r>
            <a:r>
              <a:rPr lang="en-US" sz="1600" b="1" dirty="0" err="1" smtClean="0"/>
              <a:t>atau</a:t>
            </a:r>
            <a:r>
              <a:rPr lang="en-US" sz="1600" b="1" dirty="0" smtClean="0"/>
              <a:t> </a:t>
            </a:r>
            <a:r>
              <a:rPr lang="en-US" sz="1600" b="1" dirty="0" err="1" smtClean="0"/>
              <a:t>setara</a:t>
            </a:r>
            <a:r>
              <a:rPr lang="en-US" sz="1600" b="1" dirty="0" smtClean="0"/>
              <a:t> </a:t>
            </a:r>
            <a:r>
              <a:rPr lang="en-US" sz="1600" b="1" dirty="0" err="1" smtClean="0"/>
              <a:t>dengan</a:t>
            </a:r>
            <a:r>
              <a:rPr lang="en-US" sz="1600" b="1" dirty="0" smtClean="0"/>
              <a:t> </a:t>
            </a:r>
            <a:r>
              <a:rPr lang="en-US" sz="1600" b="1" dirty="0" err="1" smtClean="0"/>
              <a:t>Rp</a:t>
            </a:r>
            <a:r>
              <a:rPr lang="en-US" sz="1600" b="1" dirty="0" smtClean="0"/>
              <a:t> 4700/L (BBM dg spec </a:t>
            </a:r>
            <a:r>
              <a:rPr lang="en-US" sz="1600" b="1" dirty="0" err="1" smtClean="0"/>
              <a:t>untuk</a:t>
            </a:r>
            <a:r>
              <a:rPr lang="en-US" sz="1600" b="1" dirty="0" smtClean="0"/>
              <a:t> </a:t>
            </a:r>
            <a:r>
              <a:rPr lang="en-US" sz="1600" b="1" dirty="0" err="1" smtClean="0"/>
              <a:t>kendaraan</a:t>
            </a:r>
            <a:r>
              <a:rPr lang="en-US" sz="1600" b="1" dirty="0" smtClean="0"/>
              <a:t> standard Euro 6)</a:t>
            </a:r>
            <a:endParaRPr lang="en-US" sz="1600" b="1" dirty="0"/>
          </a:p>
        </p:txBody>
      </p:sp>
    </p:spTree>
    <p:extLst>
      <p:ext uri="{BB962C8B-B14F-4D97-AF65-F5344CB8AC3E}">
        <p14:creationId xmlns:p14="http://schemas.microsoft.com/office/powerpoint/2010/main" val="95447624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aip.com.au/pricing/facts/report_img/factsheet1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6761" y="152400"/>
            <a:ext cx="7953306" cy="3763003"/>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516761" y="4889718"/>
            <a:ext cx="8170039" cy="1815882"/>
          </a:xfrm>
          <a:prstGeom prst="rect">
            <a:avLst/>
          </a:prstGeom>
        </p:spPr>
        <p:txBody>
          <a:bodyPr wrap="square">
            <a:spAutoFit/>
          </a:bodyPr>
          <a:lstStyle/>
          <a:p>
            <a:r>
              <a:rPr lang="en-US" sz="1400" b="1" dirty="0" smtClean="0"/>
              <a:t>NOTE:</a:t>
            </a:r>
            <a:r>
              <a:rPr lang="en-US" sz="1400" dirty="0" smtClean="0"/>
              <a:t> Australia is part of the Asia-Pacific fuel market (Singapore is the regional refining/distribution </a:t>
            </a:r>
            <a:r>
              <a:rPr lang="en-US" sz="1400" dirty="0" err="1" smtClean="0"/>
              <a:t>centre</a:t>
            </a:r>
            <a:r>
              <a:rPr lang="en-US" sz="1400" dirty="0" smtClean="0"/>
              <a:t>) and relevant pricing benchmarks in this market are Singapore petrol prices for unleaded petrol (MOPS95 Petrol) and </a:t>
            </a:r>
            <a:r>
              <a:rPr lang="en-US" sz="1400" dirty="0" err="1" smtClean="0"/>
              <a:t>Tapis</a:t>
            </a:r>
            <a:r>
              <a:rPr lang="en-US" sz="1400" dirty="0" smtClean="0"/>
              <a:t> and Dated Brent for crude oil. Prices for MOPS95 Petrol and for </a:t>
            </a:r>
            <a:r>
              <a:rPr lang="en-US" sz="1400" dirty="0" err="1" smtClean="0"/>
              <a:t>Tapis</a:t>
            </a:r>
            <a:r>
              <a:rPr lang="en-US" sz="1400" dirty="0" smtClean="0"/>
              <a:t> and Dated Brent crude oil are provided by </a:t>
            </a:r>
            <a:r>
              <a:rPr lang="en-US" sz="1400" dirty="0" err="1" smtClean="0"/>
              <a:t>Platts</a:t>
            </a:r>
            <a:r>
              <a:rPr lang="en-US" sz="1400" dirty="0" smtClean="0"/>
              <a:t> (The McGraw-Hill Companies, </a:t>
            </a:r>
            <a:r>
              <a:rPr lang="en-US" sz="1400" dirty="0" err="1" smtClean="0"/>
              <a:t>Inc</a:t>
            </a:r>
            <a:r>
              <a:rPr lang="en-US" sz="1400" dirty="0" smtClean="0"/>
              <a:t>). </a:t>
            </a:r>
            <a:r>
              <a:rPr lang="en-US" sz="1400" dirty="0" err="1" smtClean="0"/>
              <a:t>Platts</a:t>
            </a:r>
            <a:r>
              <a:rPr lang="en-US" sz="1400" dirty="0" smtClean="0"/>
              <a:t> have publicly reported that countries across the Asia-Pacific region including Australia are increasingly moving to using Dated Brent as the relevant crude pricing benchmark for crude oil contract purposes and spot transactions. Caltex Australia has also indicated in public statements a shift to Dated Brent crude pricing. For information on crude oil pricing and Dated Brent pricing in Asia see </a:t>
            </a:r>
            <a:r>
              <a:rPr lang="en-US" sz="1400" dirty="0" smtClean="0">
                <a:effectLst/>
                <a:hlinkClick r:id="rId3"/>
              </a:rPr>
              <a:t>www.aip.com.au/pricing/crude.htm</a:t>
            </a:r>
            <a:r>
              <a:rPr lang="en-US" sz="1400" dirty="0" smtClean="0"/>
              <a:t>. </a:t>
            </a:r>
            <a:endParaRPr lang="en-US" sz="1400" dirty="0"/>
          </a:p>
        </p:txBody>
      </p:sp>
      <p:sp>
        <p:nvSpPr>
          <p:cNvPr id="3" name="Rectangle 2"/>
          <p:cNvSpPr/>
          <p:nvPr/>
        </p:nvSpPr>
        <p:spPr>
          <a:xfrm>
            <a:off x="533400" y="4139625"/>
            <a:ext cx="7953306" cy="584775"/>
          </a:xfrm>
          <a:prstGeom prst="rect">
            <a:avLst/>
          </a:prstGeom>
        </p:spPr>
        <p:txBody>
          <a:bodyPr wrap="square">
            <a:spAutoFit/>
          </a:bodyPr>
          <a:lstStyle/>
          <a:p>
            <a:r>
              <a:rPr lang="en-US" b="1" dirty="0" smtClean="0"/>
              <a:t>INTERNATIONAL MARKET TRENDS</a:t>
            </a:r>
          </a:p>
          <a:p>
            <a:r>
              <a:rPr lang="en-US" sz="1400" dirty="0" smtClean="0"/>
              <a:t>FIGURE: COMPARISON OF SINGAPORE PETROL PRICE (MOPS95 PETROL) WITH CRUDE OIL PRICES</a:t>
            </a:r>
            <a:endParaRPr lang="en-US" sz="1400" dirty="0"/>
          </a:p>
        </p:txBody>
      </p:sp>
    </p:spTree>
    <p:extLst>
      <p:ext uri="{BB962C8B-B14F-4D97-AF65-F5344CB8AC3E}">
        <p14:creationId xmlns:p14="http://schemas.microsoft.com/office/powerpoint/2010/main" val="2241284630"/>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aip.com.au/pricing/facts/report_img/snapshot_notes_diesel_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381000"/>
            <a:ext cx="6048375" cy="51054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130753" y="533400"/>
            <a:ext cx="2790825" cy="6093976"/>
          </a:xfrm>
          <a:prstGeom prst="rect">
            <a:avLst/>
          </a:prstGeom>
        </p:spPr>
        <p:txBody>
          <a:bodyPr wrap="square">
            <a:spAutoFit/>
          </a:bodyPr>
          <a:lstStyle/>
          <a:p>
            <a:r>
              <a:rPr lang="en-US" sz="1000" b="1" u="sng" dirty="0" smtClean="0"/>
              <a:t>NOTES</a:t>
            </a:r>
            <a:r>
              <a:rPr lang="en-US" sz="1000" dirty="0" smtClean="0"/>
              <a:t/>
            </a:r>
            <a:br>
              <a:rPr lang="en-US" sz="1000" dirty="0" smtClean="0"/>
            </a:br>
            <a:r>
              <a:rPr lang="en-US" sz="1000" b="1" dirty="0" smtClean="0"/>
              <a:t>(1) INTERNATIONAL DIESEL PRICE:</a:t>
            </a:r>
            <a:r>
              <a:rPr lang="en-US" sz="1000" dirty="0" smtClean="0"/>
              <a:t> the international diesel prices are provided by </a:t>
            </a:r>
            <a:r>
              <a:rPr lang="en-US" sz="1000" dirty="0" err="1" smtClean="0"/>
              <a:t>Platts</a:t>
            </a:r>
            <a:r>
              <a:rPr lang="en-US" sz="1000" dirty="0" smtClean="0"/>
              <a:t> (Copyright © 2016 The McGraw-Hill Companies, all rights reserved), and represent the end of day assessment for the price of Gasoil (50ppm sulfur from 1 January 2006, and 10ppm Sulfur from 1 January 2009). No portion of the publication may be photocopied, reproduced, retransmitted, put into a computer system or otherwise redistributed, without prior written </a:t>
            </a:r>
            <a:r>
              <a:rPr lang="en-US" sz="1000" dirty="0" err="1" smtClean="0"/>
              <a:t>Authorisation</a:t>
            </a:r>
            <a:r>
              <a:rPr lang="en-US" sz="1000" dirty="0" smtClean="0"/>
              <a:t> from </a:t>
            </a:r>
            <a:r>
              <a:rPr lang="en-US" sz="1000" dirty="0" err="1" smtClean="0"/>
              <a:t>Platts</a:t>
            </a:r>
            <a:r>
              <a:rPr lang="en-US" sz="1000" dirty="0" smtClean="0"/>
              <a:t>. </a:t>
            </a:r>
            <a:r>
              <a:rPr lang="en-US" sz="1000" dirty="0" err="1" smtClean="0"/>
              <a:t>Platts</a:t>
            </a:r>
            <a:r>
              <a:rPr lang="en-US" sz="1000" dirty="0" smtClean="0"/>
              <a:t> is a trademark of the McGraw-Hill Inc. Information has been obtained from sources believed reliable. However, because of the possibility of human or mechanical errors by sources, McGraw-Hill or others, McGraw-Hill does not guarantee the accuracy, adequacy or completeness of any such information and is not responsible for any errors or omissions or for results obtained from use of such information.</a:t>
            </a:r>
            <a:br>
              <a:rPr lang="en-US" sz="1000" dirty="0" smtClean="0"/>
            </a:br>
            <a:r>
              <a:rPr lang="en-US" sz="1000" b="1" dirty="0" smtClean="0"/>
              <a:t>(2) SHIPPING:</a:t>
            </a:r>
            <a:r>
              <a:rPr lang="en-US" sz="1000" dirty="0" smtClean="0"/>
              <a:t> is the weighted average of daily market shipping rates (Australian cents per </a:t>
            </a:r>
            <a:r>
              <a:rPr lang="en-US" sz="1000" dirty="0" err="1" smtClean="0"/>
              <a:t>litre</a:t>
            </a:r>
            <a:r>
              <a:rPr lang="en-US" sz="1000" dirty="0" smtClean="0"/>
              <a:t>) for journeys from Singapore to major Australian ports (weighted by the volume of fuel sales in the relevant State). Source data include </a:t>
            </a:r>
            <a:r>
              <a:rPr lang="en-US" sz="1000" dirty="0" err="1" smtClean="0"/>
              <a:t>Platts</a:t>
            </a:r>
            <a:r>
              <a:rPr lang="en-US" sz="1000" dirty="0" smtClean="0"/>
              <a:t>, </a:t>
            </a:r>
            <a:r>
              <a:rPr lang="en-US" sz="1000" dirty="0" err="1" smtClean="0"/>
              <a:t>Worldscale</a:t>
            </a:r>
            <a:r>
              <a:rPr lang="en-US" sz="1000" dirty="0" smtClean="0"/>
              <a:t>, Australian Petroleum Statistics and the Reserve Bank of Australia.</a:t>
            </a:r>
            <a:br>
              <a:rPr lang="en-US" sz="1000" dirty="0" smtClean="0"/>
            </a:br>
            <a:r>
              <a:rPr lang="en-US" sz="1000" b="1" dirty="0" smtClean="0"/>
              <a:t>(3) TAXES:</a:t>
            </a:r>
            <a:r>
              <a:rPr lang="en-US" sz="1000" dirty="0" smtClean="0"/>
              <a:t> is excise and GST less any relevant state rebates weighted by fuel volume consumed in each State.</a:t>
            </a:r>
            <a:br>
              <a:rPr lang="en-US" sz="1000" dirty="0" smtClean="0"/>
            </a:br>
            <a:r>
              <a:rPr lang="en-US" sz="1000" b="1" dirty="0" smtClean="0"/>
              <a:t>(4) NATIONAL AVERAGE WHOLESALE PRICES:</a:t>
            </a:r>
            <a:r>
              <a:rPr lang="en-US" sz="1000" dirty="0" smtClean="0"/>
              <a:t> are derived from capital city prices weighted by fuel volume consumed in each State.</a:t>
            </a:r>
            <a:br>
              <a:rPr lang="en-US" sz="1000" dirty="0" smtClean="0"/>
            </a:br>
            <a:r>
              <a:rPr lang="en-US" sz="1000" b="1" dirty="0" smtClean="0"/>
              <a:t>(5) NATIONAL AVERAGE RETAIL PRICES:</a:t>
            </a:r>
            <a:r>
              <a:rPr lang="en-US" sz="1000" dirty="0" smtClean="0"/>
              <a:t> are calculated as the weighted average of each State/Territory's metropolitan and non metropolitan retail diesel prices, with the weights based on the number of registered diesel vehicles in each of these regions.</a:t>
            </a:r>
            <a:endParaRPr lang="en-US" sz="1000" dirty="0"/>
          </a:p>
        </p:txBody>
      </p:sp>
      <p:sp>
        <p:nvSpPr>
          <p:cNvPr id="3" name="Rectangle 2"/>
          <p:cNvSpPr/>
          <p:nvPr/>
        </p:nvSpPr>
        <p:spPr>
          <a:xfrm>
            <a:off x="152400" y="5486400"/>
            <a:ext cx="5562600" cy="276999"/>
          </a:xfrm>
          <a:prstGeom prst="rect">
            <a:avLst/>
          </a:prstGeom>
        </p:spPr>
        <p:txBody>
          <a:bodyPr wrap="square">
            <a:spAutoFit/>
          </a:bodyPr>
          <a:lstStyle/>
          <a:p>
            <a:r>
              <a:rPr lang="en-US" sz="1200" dirty="0" smtClean="0"/>
              <a:t>http://www.aip.com.au/pricing/facts/Weekly_Diesel_Prices_Report.htm</a:t>
            </a:r>
            <a:endParaRPr lang="en-US" sz="1200" dirty="0"/>
          </a:p>
        </p:txBody>
      </p:sp>
      <p:sp>
        <p:nvSpPr>
          <p:cNvPr id="5" name="TextBox 4"/>
          <p:cNvSpPr txBox="1"/>
          <p:nvPr/>
        </p:nvSpPr>
        <p:spPr>
          <a:xfrm>
            <a:off x="76200" y="5943600"/>
            <a:ext cx="6048375" cy="830997"/>
          </a:xfrm>
          <a:prstGeom prst="rect">
            <a:avLst/>
          </a:prstGeom>
          <a:noFill/>
        </p:spPr>
        <p:txBody>
          <a:bodyPr wrap="square" rtlCol="0">
            <a:spAutoFit/>
          </a:bodyPr>
          <a:lstStyle/>
          <a:p>
            <a:pPr algn="ctr"/>
            <a:r>
              <a:rPr lang="en-US" sz="1600" b="1" dirty="0" smtClean="0"/>
              <a:t>Australia </a:t>
            </a:r>
            <a:r>
              <a:rPr lang="en-US" sz="1600" b="1" dirty="0" err="1" smtClean="0"/>
              <a:t>memperoleh</a:t>
            </a:r>
            <a:r>
              <a:rPr lang="en-US" sz="1600" b="1" dirty="0"/>
              <a:t> </a:t>
            </a:r>
            <a:r>
              <a:rPr lang="en-US" sz="1600" b="1" dirty="0" smtClean="0"/>
              <a:t>Solar </a:t>
            </a:r>
            <a:r>
              <a:rPr lang="en-US" sz="1600" b="1" dirty="0" err="1" smtClean="0"/>
              <a:t>dengan</a:t>
            </a:r>
            <a:r>
              <a:rPr lang="en-US" sz="1600" b="1" dirty="0" smtClean="0"/>
              <a:t> </a:t>
            </a:r>
            <a:r>
              <a:rPr lang="en-US" sz="1600" b="1" dirty="0" err="1" smtClean="0"/>
              <a:t>Harga</a:t>
            </a:r>
            <a:r>
              <a:rPr lang="en-US" sz="1600" b="1" dirty="0" smtClean="0"/>
              <a:t> MOPS rata-rata 42 cent A$ </a:t>
            </a:r>
            <a:r>
              <a:rPr lang="en-US" sz="1600" b="1" dirty="0" err="1" smtClean="0"/>
              <a:t>atau</a:t>
            </a:r>
            <a:r>
              <a:rPr lang="en-US" sz="1600" b="1" dirty="0" smtClean="0"/>
              <a:t> </a:t>
            </a:r>
            <a:r>
              <a:rPr lang="en-US" sz="1600" b="1" dirty="0" err="1" smtClean="0"/>
              <a:t>setara</a:t>
            </a:r>
            <a:r>
              <a:rPr lang="en-US" sz="1600" b="1" dirty="0" smtClean="0"/>
              <a:t> </a:t>
            </a:r>
            <a:r>
              <a:rPr lang="en-US" sz="1600" b="1" dirty="0" err="1" smtClean="0"/>
              <a:t>dengan</a:t>
            </a:r>
            <a:r>
              <a:rPr lang="en-US" sz="1600" b="1" dirty="0" smtClean="0"/>
              <a:t> </a:t>
            </a:r>
            <a:r>
              <a:rPr lang="en-US" sz="1600" b="1" dirty="0" err="1" smtClean="0"/>
              <a:t>Rp</a:t>
            </a:r>
            <a:r>
              <a:rPr lang="en-US" sz="1600" b="1" dirty="0" smtClean="0"/>
              <a:t> 4200/L (BBM dg spec </a:t>
            </a:r>
            <a:r>
              <a:rPr lang="en-US" sz="1600" b="1" dirty="0" err="1" smtClean="0"/>
              <a:t>untuk</a:t>
            </a:r>
            <a:r>
              <a:rPr lang="en-US" sz="1600" b="1" dirty="0" smtClean="0"/>
              <a:t> </a:t>
            </a:r>
            <a:r>
              <a:rPr lang="en-US" sz="1600" b="1" dirty="0" err="1" smtClean="0"/>
              <a:t>kendaraan</a:t>
            </a:r>
            <a:r>
              <a:rPr lang="en-US" sz="1600" b="1" dirty="0" smtClean="0"/>
              <a:t> standard Euro 6)</a:t>
            </a:r>
            <a:endParaRPr lang="en-US" sz="1600" b="1" dirty="0"/>
          </a:p>
        </p:txBody>
      </p:sp>
    </p:spTree>
    <p:extLst>
      <p:ext uri="{BB962C8B-B14F-4D97-AF65-F5344CB8AC3E}">
        <p14:creationId xmlns:p14="http://schemas.microsoft.com/office/powerpoint/2010/main" val="312580967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aip.com.au/pricing/facts/report_img/factsheet1_2_diese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52400"/>
            <a:ext cx="8305800" cy="392978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81000" y="4813518"/>
            <a:ext cx="8305800" cy="1815882"/>
          </a:xfrm>
          <a:prstGeom prst="rect">
            <a:avLst/>
          </a:prstGeom>
        </p:spPr>
        <p:txBody>
          <a:bodyPr wrap="square">
            <a:spAutoFit/>
          </a:bodyPr>
          <a:lstStyle/>
          <a:p>
            <a:r>
              <a:rPr lang="en-US" sz="1400" b="1" dirty="0" smtClean="0"/>
              <a:t>NOTE:</a:t>
            </a:r>
            <a:r>
              <a:rPr lang="en-US" sz="1400" dirty="0" smtClean="0"/>
              <a:t> Australia is part of the Asia Pacific fuel market (Singapore is the regional refining/distribution </a:t>
            </a:r>
            <a:r>
              <a:rPr lang="en-US" sz="1400" dirty="0" err="1" smtClean="0"/>
              <a:t>centre</a:t>
            </a:r>
            <a:r>
              <a:rPr lang="en-US" sz="1400" dirty="0" smtClean="0"/>
              <a:t>) and the relevant pricing benchmarks in this market are Singapore prices for diesel (Gasoil 10ppm sulfur) and </a:t>
            </a:r>
            <a:r>
              <a:rPr lang="en-US" sz="1400" dirty="0" err="1" smtClean="0"/>
              <a:t>Tapis</a:t>
            </a:r>
            <a:r>
              <a:rPr lang="en-US" sz="1400" dirty="0" smtClean="0"/>
              <a:t> and Dated Brent for crude oil. Prices for Gasoil 10ppm sulfur diesel and for </a:t>
            </a:r>
            <a:r>
              <a:rPr lang="en-US" sz="1400" dirty="0" err="1" smtClean="0"/>
              <a:t>Tapis</a:t>
            </a:r>
            <a:r>
              <a:rPr lang="en-US" sz="1400" dirty="0" smtClean="0"/>
              <a:t> and Dated Brent crude oil are provided by </a:t>
            </a:r>
            <a:r>
              <a:rPr lang="en-US" sz="1400" dirty="0" err="1" smtClean="0"/>
              <a:t>Platts</a:t>
            </a:r>
            <a:r>
              <a:rPr lang="en-US" sz="1400" dirty="0" smtClean="0"/>
              <a:t> (The McGraw-Hill Companies, </a:t>
            </a:r>
            <a:r>
              <a:rPr lang="en-US" sz="1400" dirty="0" err="1" smtClean="0"/>
              <a:t>Inc</a:t>
            </a:r>
            <a:r>
              <a:rPr lang="en-US" sz="1400" dirty="0" smtClean="0"/>
              <a:t>). </a:t>
            </a:r>
            <a:r>
              <a:rPr lang="en-US" sz="1400" dirty="0" err="1" smtClean="0"/>
              <a:t>Platts</a:t>
            </a:r>
            <a:r>
              <a:rPr lang="en-US" sz="1400" dirty="0" smtClean="0"/>
              <a:t> have publicly reported that countries across the Asia-Pacific region including Australia are increasingly moving to using Dated Brent as the relevant crude pricing benchmark for crude oil contract purposes and spot transactions. Caltex Australia has also indicated in public statements a shift to Dated Brent crude pricing. For information on crude oil pricing and Dated Brent pricing in Asia see </a:t>
            </a:r>
            <a:r>
              <a:rPr lang="en-US" sz="1400" dirty="0" smtClean="0">
                <a:effectLst/>
                <a:hlinkClick r:id="rId3"/>
              </a:rPr>
              <a:t>www.aip.com.au/pricing/crude.htm</a:t>
            </a:r>
            <a:r>
              <a:rPr lang="en-US" sz="1400" dirty="0" smtClean="0"/>
              <a:t>.</a:t>
            </a:r>
            <a:endParaRPr lang="en-US" sz="1400" dirty="0"/>
          </a:p>
        </p:txBody>
      </p:sp>
      <p:sp>
        <p:nvSpPr>
          <p:cNvPr id="3" name="Rectangle 2"/>
          <p:cNvSpPr/>
          <p:nvPr/>
        </p:nvSpPr>
        <p:spPr>
          <a:xfrm>
            <a:off x="381000" y="4191000"/>
            <a:ext cx="8305800" cy="584775"/>
          </a:xfrm>
          <a:prstGeom prst="rect">
            <a:avLst/>
          </a:prstGeom>
        </p:spPr>
        <p:txBody>
          <a:bodyPr wrap="square">
            <a:spAutoFit/>
          </a:bodyPr>
          <a:lstStyle/>
          <a:p>
            <a:r>
              <a:rPr lang="en-US" b="1" dirty="0" smtClean="0"/>
              <a:t>INTERNATIONAL MARKET TRENDS</a:t>
            </a:r>
          </a:p>
          <a:p>
            <a:r>
              <a:rPr lang="en-US" sz="1400" b="1" dirty="0" smtClean="0"/>
              <a:t>FIGURE: COMPARISON OF SINGAPORE DIESEL PRICE (GASOIL) WITH CRUDE OIL PRICES</a:t>
            </a:r>
            <a:endParaRPr lang="en-US" sz="1400" dirty="0"/>
          </a:p>
        </p:txBody>
      </p:sp>
    </p:spTree>
    <p:extLst>
      <p:ext uri="{BB962C8B-B14F-4D97-AF65-F5344CB8AC3E}">
        <p14:creationId xmlns:p14="http://schemas.microsoft.com/office/powerpoint/2010/main" val="3588889785"/>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3200400"/>
            <a:ext cx="8229600" cy="1143000"/>
          </a:xfrm>
        </p:spPr>
        <p:txBody>
          <a:bodyPr>
            <a:normAutofit fontScale="90000"/>
          </a:bodyPr>
          <a:lstStyle/>
          <a:p>
            <a:r>
              <a:rPr lang="en-US" dirty="0" err="1" smtClean="0"/>
              <a:t>Perbandingan</a:t>
            </a:r>
            <a:r>
              <a:rPr lang="en-US" dirty="0" smtClean="0"/>
              <a:t> </a:t>
            </a:r>
            <a:r>
              <a:rPr lang="en-US" dirty="0" err="1" smtClean="0"/>
              <a:t>Harga</a:t>
            </a:r>
            <a:r>
              <a:rPr lang="en-US" dirty="0" smtClean="0"/>
              <a:t> MOPS</a:t>
            </a:r>
            <a:br>
              <a:rPr lang="en-US" dirty="0" smtClean="0"/>
            </a:br>
            <a:r>
              <a:rPr lang="en-US" dirty="0" err="1" smtClean="0"/>
              <a:t>Mids</a:t>
            </a:r>
            <a:r>
              <a:rPr lang="en-US" dirty="0" smtClean="0"/>
              <a:t> Oil </a:t>
            </a:r>
            <a:r>
              <a:rPr lang="en-US" dirty="0" err="1" smtClean="0"/>
              <a:t>Platts</a:t>
            </a:r>
            <a:r>
              <a:rPr lang="en-US" dirty="0" smtClean="0"/>
              <a:t> Singapore</a:t>
            </a:r>
            <a:endParaRPr lang="en-US" dirty="0"/>
          </a:p>
        </p:txBody>
      </p:sp>
    </p:spTree>
    <p:extLst>
      <p:ext uri="{BB962C8B-B14F-4D97-AF65-F5344CB8AC3E}">
        <p14:creationId xmlns:p14="http://schemas.microsoft.com/office/powerpoint/2010/main" val="84016327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1515991201"/>
              </p:ext>
            </p:extLst>
          </p:nvPr>
        </p:nvGraphicFramePr>
        <p:xfrm>
          <a:off x="762000" y="2529681"/>
          <a:ext cx="7315200" cy="3507105"/>
        </p:xfrm>
        <a:graphic>
          <a:graphicData uri="http://schemas.openxmlformats.org/drawingml/2006/table">
            <a:tbl>
              <a:tblPr firstRow="1" lastRow="1">
                <a:tableStyleId>{5C22544A-7EE6-4342-B048-85BDC9FD1C3A}</a:tableStyleId>
              </a:tblPr>
              <a:tblGrid>
                <a:gridCol w="4697128"/>
                <a:gridCol w="1360320"/>
                <a:gridCol w="1257752"/>
              </a:tblGrid>
              <a:tr h="571500">
                <a:tc>
                  <a:txBody>
                    <a:bodyPr/>
                    <a:lstStyle/>
                    <a:p>
                      <a:pPr algn="l" fontAlgn="b"/>
                      <a:r>
                        <a:rPr lang="en-US" sz="1400" b="0" i="0" u="none" strike="noStrike" dirty="0" smtClean="0">
                          <a:solidFill>
                            <a:srgbClr val="000000"/>
                          </a:solidFill>
                          <a:effectLst/>
                          <a:latin typeface="+mj-lt"/>
                        </a:rPr>
                        <a:t>ITEM</a:t>
                      </a:r>
                    </a:p>
                    <a:p>
                      <a:pPr algn="l" fontAlgn="b"/>
                      <a:endParaRPr lang="en-US" sz="1400" b="0" i="0" u="none" strike="noStrike" dirty="0">
                        <a:solidFill>
                          <a:srgbClr val="000000"/>
                        </a:solidFill>
                        <a:effectLst/>
                        <a:latin typeface="+mj-lt"/>
                      </a:endParaRPr>
                    </a:p>
                  </a:txBody>
                  <a:tcPr marL="9525" marR="9525" marT="9525" marB="0" anchor="b"/>
                </a:tc>
                <a:tc>
                  <a:txBody>
                    <a:bodyPr/>
                    <a:lstStyle/>
                    <a:p>
                      <a:pPr algn="ctr" fontAlgn="b"/>
                      <a:r>
                        <a:rPr lang="en-US" sz="1400" u="none" strike="noStrike" dirty="0">
                          <a:effectLst/>
                          <a:latin typeface="+mj-lt"/>
                        </a:rPr>
                        <a:t>Gasoline RON 95 </a:t>
                      </a:r>
                      <a:endParaRPr lang="en-US" sz="1400" u="none" strike="noStrike" dirty="0" smtClean="0">
                        <a:effectLst/>
                        <a:latin typeface="+mj-lt"/>
                      </a:endParaRPr>
                    </a:p>
                    <a:p>
                      <a:pPr algn="ctr" fontAlgn="b"/>
                      <a:r>
                        <a:rPr lang="en-US" sz="1400" u="none" strike="noStrike" dirty="0" smtClean="0">
                          <a:effectLst/>
                          <a:latin typeface="+mj-lt"/>
                        </a:rPr>
                        <a:t>S </a:t>
                      </a:r>
                      <a:r>
                        <a:rPr lang="en-US" sz="1400" u="none" strike="noStrike" dirty="0">
                          <a:effectLst/>
                          <a:latin typeface="+mj-lt"/>
                        </a:rPr>
                        <a:t>max 10</a:t>
                      </a:r>
                      <a:endParaRPr lang="en-US" sz="1400" b="0" i="0" u="none" strike="noStrike" dirty="0">
                        <a:solidFill>
                          <a:srgbClr val="000000"/>
                        </a:solidFill>
                        <a:effectLst/>
                        <a:latin typeface="+mj-lt"/>
                      </a:endParaRPr>
                    </a:p>
                  </a:txBody>
                  <a:tcPr marL="9525" marR="9525" marT="9525" marB="0" anchor="b"/>
                </a:tc>
                <a:tc>
                  <a:txBody>
                    <a:bodyPr/>
                    <a:lstStyle/>
                    <a:p>
                      <a:pPr algn="ctr" fontAlgn="b"/>
                      <a:r>
                        <a:rPr lang="en-US" sz="1400" u="none" strike="noStrike" dirty="0">
                          <a:effectLst/>
                          <a:latin typeface="+mj-lt"/>
                        </a:rPr>
                        <a:t>Diesel </a:t>
                      </a:r>
                      <a:r>
                        <a:rPr lang="en-US" sz="1400" u="none" strike="noStrike" dirty="0" smtClean="0">
                          <a:effectLst/>
                          <a:latin typeface="+mj-lt"/>
                        </a:rPr>
                        <a:t>51</a:t>
                      </a:r>
                    </a:p>
                    <a:p>
                      <a:pPr algn="ctr" fontAlgn="b"/>
                      <a:r>
                        <a:rPr lang="en-US" sz="1400" u="none" strike="noStrike" dirty="0" smtClean="0">
                          <a:effectLst/>
                          <a:latin typeface="+mj-lt"/>
                        </a:rPr>
                        <a:t>S </a:t>
                      </a:r>
                      <a:r>
                        <a:rPr lang="en-US" sz="1400" u="none" strike="noStrike" dirty="0">
                          <a:effectLst/>
                          <a:latin typeface="+mj-lt"/>
                        </a:rPr>
                        <a:t>max 10</a:t>
                      </a:r>
                      <a:endParaRPr lang="en-US" sz="1400" b="0" i="0" u="none" strike="noStrike" dirty="0">
                        <a:solidFill>
                          <a:srgbClr val="000000"/>
                        </a:solidFill>
                        <a:effectLst/>
                        <a:latin typeface="+mj-lt"/>
                      </a:endParaRPr>
                    </a:p>
                  </a:txBody>
                  <a:tcPr marL="9525" marR="9525" marT="9525" marB="0" anchor="b"/>
                </a:tc>
              </a:tr>
              <a:tr h="190500">
                <a:tc>
                  <a:txBody>
                    <a:bodyPr/>
                    <a:lstStyle/>
                    <a:p>
                      <a:pPr algn="l" fontAlgn="b"/>
                      <a:endParaRPr lang="en-US" sz="1100" b="0" i="0" u="none" strike="noStrike" dirty="0">
                        <a:solidFill>
                          <a:srgbClr val="000000"/>
                        </a:solidFill>
                        <a:effectLst/>
                        <a:latin typeface="+mj-lt"/>
                      </a:endParaRPr>
                    </a:p>
                  </a:txBody>
                  <a:tcPr marL="9525" marR="9525" marT="9525" marB="0" anchor="b"/>
                </a:tc>
                <a:tc>
                  <a:txBody>
                    <a:bodyPr/>
                    <a:lstStyle/>
                    <a:p>
                      <a:pPr algn="l" fontAlgn="b"/>
                      <a:endParaRPr lang="en-US" sz="1100" b="0" i="0" u="none" strike="noStrike">
                        <a:solidFill>
                          <a:srgbClr val="000000"/>
                        </a:solidFill>
                        <a:effectLst/>
                        <a:latin typeface="+mj-lt"/>
                      </a:endParaRPr>
                    </a:p>
                  </a:txBody>
                  <a:tcPr marL="9525" marR="9525" marT="9525" marB="0" anchor="b"/>
                </a:tc>
                <a:tc>
                  <a:txBody>
                    <a:bodyPr/>
                    <a:lstStyle/>
                    <a:p>
                      <a:pPr algn="l" fontAlgn="b"/>
                      <a:endParaRPr lang="en-US" sz="1100" b="0" i="0" u="none" strike="noStrike">
                        <a:solidFill>
                          <a:srgbClr val="000000"/>
                        </a:solidFill>
                        <a:effectLst/>
                        <a:latin typeface="+mj-lt"/>
                      </a:endParaRPr>
                    </a:p>
                  </a:txBody>
                  <a:tcPr marL="9525" marR="9525" marT="9525" marB="0" anchor="b"/>
                </a:tc>
              </a:tr>
              <a:tr h="190500">
                <a:tc>
                  <a:txBody>
                    <a:bodyPr/>
                    <a:lstStyle/>
                    <a:p>
                      <a:pPr algn="l" fontAlgn="b"/>
                      <a:endParaRPr lang="en-US" sz="1100" b="0" i="0" u="none" strike="noStrike" dirty="0">
                        <a:solidFill>
                          <a:srgbClr val="000000"/>
                        </a:solidFill>
                        <a:effectLst/>
                        <a:latin typeface="+mj-lt"/>
                      </a:endParaRPr>
                    </a:p>
                  </a:txBody>
                  <a:tcPr marL="9525" marR="9525" marT="9525" marB="0" anchor="b"/>
                </a:tc>
                <a:tc>
                  <a:txBody>
                    <a:bodyPr/>
                    <a:lstStyle/>
                    <a:p>
                      <a:pPr algn="l" fontAlgn="b"/>
                      <a:endParaRPr lang="en-US" sz="1100" b="0" i="0" u="none" strike="noStrike">
                        <a:solidFill>
                          <a:srgbClr val="000000"/>
                        </a:solidFill>
                        <a:effectLst/>
                        <a:latin typeface="+mj-lt"/>
                      </a:endParaRPr>
                    </a:p>
                  </a:txBody>
                  <a:tcPr marL="9525" marR="9525" marT="9525" marB="0" anchor="b"/>
                </a:tc>
                <a:tc>
                  <a:txBody>
                    <a:bodyPr/>
                    <a:lstStyle/>
                    <a:p>
                      <a:pPr algn="l" fontAlgn="b"/>
                      <a:endParaRPr lang="en-US" sz="1100" b="0" i="0" u="none" strike="noStrike">
                        <a:solidFill>
                          <a:srgbClr val="000000"/>
                        </a:solidFill>
                        <a:effectLst/>
                        <a:latin typeface="+mj-lt"/>
                      </a:endParaRPr>
                    </a:p>
                  </a:txBody>
                  <a:tcPr marL="9525" marR="9525" marT="9525" marB="0" anchor="b"/>
                </a:tc>
              </a:tr>
              <a:tr h="190500">
                <a:tc>
                  <a:txBody>
                    <a:bodyPr/>
                    <a:lstStyle/>
                    <a:p>
                      <a:pPr algn="l" fontAlgn="b"/>
                      <a:r>
                        <a:rPr lang="it-IT" sz="1800" u="none" strike="noStrike" dirty="0">
                          <a:effectLst/>
                          <a:latin typeface="+mj-lt"/>
                        </a:rPr>
                        <a:t>Harga SPBU per L (A$)</a:t>
                      </a:r>
                      <a:endParaRPr lang="it-IT"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1.10</a:t>
                      </a:r>
                      <a:endParaRPr lang="en-US" sz="1800" b="0" i="0" u="none" strike="noStrike">
                        <a:solidFill>
                          <a:srgbClr val="000000"/>
                        </a:solidFill>
                        <a:effectLst/>
                        <a:latin typeface="+mj-lt"/>
                      </a:endParaRPr>
                    </a:p>
                  </a:txBody>
                  <a:tcPr marL="9525" marR="9525" marT="9525" marB="0" anchor="b"/>
                </a:tc>
                <a:tc>
                  <a:txBody>
                    <a:bodyPr/>
                    <a:lstStyle/>
                    <a:p>
                      <a:pPr algn="r" fontAlgn="b"/>
                      <a:r>
                        <a:rPr lang="en-US" sz="1800" u="none" strike="noStrike" dirty="0">
                          <a:effectLst/>
                          <a:latin typeface="+mj-lt"/>
                        </a:rPr>
                        <a:t>1.03</a:t>
                      </a:r>
                      <a:endParaRPr lang="en-US" sz="1800" b="0" i="0" u="none" strike="noStrike" dirty="0">
                        <a:solidFill>
                          <a:srgbClr val="000000"/>
                        </a:solidFill>
                        <a:effectLst/>
                        <a:latin typeface="+mj-lt"/>
                      </a:endParaRPr>
                    </a:p>
                  </a:txBody>
                  <a:tcPr marL="9525" marR="9525" marT="9525" marB="0" anchor="b"/>
                </a:tc>
              </a:tr>
              <a:tr h="190500">
                <a:tc>
                  <a:txBody>
                    <a:bodyPr/>
                    <a:lstStyle/>
                    <a:p>
                      <a:pPr algn="l" fontAlgn="b"/>
                      <a:r>
                        <a:rPr lang="it-IT" sz="1800" u="none" strike="noStrike" dirty="0" smtClean="0">
                          <a:effectLst/>
                          <a:latin typeface="+mj-lt"/>
                        </a:rPr>
                        <a:t>~ Harga </a:t>
                      </a:r>
                      <a:r>
                        <a:rPr lang="it-IT" sz="1800" u="none" strike="noStrike" dirty="0">
                          <a:effectLst/>
                          <a:latin typeface="+mj-lt"/>
                        </a:rPr>
                        <a:t>SPBU per L (Rp)</a:t>
                      </a:r>
                      <a:endParaRPr lang="it-IT"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dirty="0" smtClean="0">
                          <a:effectLst/>
                          <a:latin typeface="+mj-lt"/>
                        </a:rPr>
                        <a:t>10,974.70 </a:t>
                      </a:r>
                      <a:endParaRPr lang="en-US"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dirty="0" smtClean="0">
                          <a:effectLst/>
                          <a:latin typeface="+mj-lt"/>
                        </a:rPr>
                        <a:t>    </a:t>
                      </a:r>
                      <a:r>
                        <a:rPr lang="en-US" sz="1800" u="none" strike="noStrike" dirty="0">
                          <a:effectLst/>
                          <a:latin typeface="+mj-lt"/>
                        </a:rPr>
                        <a:t>10,309.20 </a:t>
                      </a:r>
                      <a:endParaRPr lang="en-US" sz="1800" b="0" i="0" u="none" strike="noStrike" dirty="0">
                        <a:solidFill>
                          <a:srgbClr val="000000"/>
                        </a:solidFill>
                        <a:effectLst/>
                        <a:latin typeface="+mj-lt"/>
                      </a:endParaRPr>
                    </a:p>
                  </a:txBody>
                  <a:tcPr marL="9525" marR="9525" marT="9525" marB="0" anchor="b"/>
                </a:tc>
              </a:tr>
              <a:tr h="190500">
                <a:tc>
                  <a:txBody>
                    <a:bodyPr/>
                    <a:lstStyle/>
                    <a:p>
                      <a:pPr algn="l" fontAlgn="b"/>
                      <a:r>
                        <a:rPr lang="en-US" sz="1800" b="0" i="0" u="none" strike="noStrike" dirty="0" smtClean="0">
                          <a:solidFill>
                            <a:srgbClr val="000000"/>
                          </a:solidFill>
                          <a:effectLst/>
                          <a:latin typeface="+mj-lt"/>
                        </a:rPr>
                        <a:t>Cost</a:t>
                      </a:r>
                      <a:r>
                        <a:rPr lang="en-US" sz="1800" b="0" i="0" u="none" strike="noStrike" baseline="0" dirty="0" smtClean="0">
                          <a:solidFill>
                            <a:srgbClr val="000000"/>
                          </a:solidFill>
                          <a:effectLst/>
                          <a:latin typeface="+mj-lt"/>
                        </a:rPr>
                        <a:t> Structure:</a:t>
                      </a:r>
                      <a:endParaRPr lang="en-US" sz="1800" b="0" i="0" u="none" strike="noStrike" dirty="0">
                        <a:solidFill>
                          <a:srgbClr val="000000"/>
                        </a:solidFill>
                        <a:effectLst/>
                        <a:latin typeface="+mj-lt"/>
                      </a:endParaRPr>
                    </a:p>
                  </a:txBody>
                  <a:tcPr marL="9525" marR="9525" marT="9525" marB="0" anchor="b"/>
                </a:tc>
                <a:tc>
                  <a:txBody>
                    <a:bodyPr/>
                    <a:lstStyle/>
                    <a:p>
                      <a:pPr algn="l" fontAlgn="b"/>
                      <a:endParaRPr lang="en-US" sz="1800" b="0" i="0" u="none" strike="noStrike">
                        <a:solidFill>
                          <a:srgbClr val="000000"/>
                        </a:solidFill>
                        <a:effectLst/>
                        <a:latin typeface="+mj-lt"/>
                      </a:endParaRPr>
                    </a:p>
                  </a:txBody>
                  <a:tcPr marL="9525" marR="9525" marT="9525" marB="0" anchor="b"/>
                </a:tc>
                <a:tc>
                  <a:txBody>
                    <a:bodyPr/>
                    <a:lstStyle/>
                    <a:p>
                      <a:pPr algn="l" fontAlgn="b"/>
                      <a:endParaRPr lang="en-US" sz="1800" b="0" i="0" u="none" strike="noStrike">
                        <a:solidFill>
                          <a:srgbClr val="000000"/>
                        </a:solidFill>
                        <a:effectLst/>
                        <a:latin typeface="+mj-lt"/>
                      </a:endParaRPr>
                    </a:p>
                  </a:txBody>
                  <a:tcPr marL="9525" marR="9525" marT="9525" marB="0" anchor="b"/>
                </a:tc>
              </a:tr>
              <a:tr h="190500">
                <a:tc>
                  <a:txBody>
                    <a:bodyPr/>
                    <a:lstStyle/>
                    <a:p>
                      <a:pPr algn="l" fontAlgn="b"/>
                      <a:r>
                        <a:rPr lang="en-US" sz="1800" u="none" strike="noStrike" dirty="0">
                          <a:effectLst/>
                          <a:latin typeface="+mj-lt"/>
                        </a:rPr>
                        <a:t>Retailing Cost</a:t>
                      </a:r>
                      <a:endParaRPr lang="en-US"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10%</a:t>
                      </a:r>
                      <a:endParaRPr lang="en-US" sz="1800" b="0" i="0" u="none" strike="noStrike">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10%</a:t>
                      </a:r>
                      <a:endParaRPr lang="en-US" sz="1800" b="0" i="0" u="none" strike="noStrike">
                        <a:solidFill>
                          <a:srgbClr val="000000"/>
                        </a:solidFill>
                        <a:effectLst/>
                        <a:latin typeface="+mj-lt"/>
                      </a:endParaRPr>
                    </a:p>
                  </a:txBody>
                  <a:tcPr marL="9525" marR="9525" marT="9525" marB="0" anchor="b"/>
                </a:tc>
              </a:tr>
              <a:tr h="190500">
                <a:tc>
                  <a:txBody>
                    <a:bodyPr/>
                    <a:lstStyle/>
                    <a:p>
                      <a:pPr marL="285750" indent="-285750" algn="l" fontAlgn="b">
                        <a:buFont typeface="Arial" panose="020B0604020202020204" pitchFamily="34" charset="0"/>
                        <a:buChar char="•"/>
                      </a:pPr>
                      <a:r>
                        <a:rPr lang="en-US" sz="1800" u="none" strike="noStrike" dirty="0" smtClean="0">
                          <a:effectLst/>
                          <a:latin typeface="+mj-lt"/>
                        </a:rPr>
                        <a:t>Landed Cost </a:t>
                      </a:r>
                      <a:r>
                        <a:rPr lang="en-US" sz="1200" u="none" strike="noStrike" dirty="0" smtClean="0">
                          <a:effectLst/>
                          <a:latin typeface="+mj-lt"/>
                        </a:rPr>
                        <a:t>(Nat'l </a:t>
                      </a:r>
                      <a:r>
                        <a:rPr lang="en-US" sz="1200" u="none" strike="noStrike" dirty="0">
                          <a:effectLst/>
                          <a:latin typeface="+mj-lt"/>
                        </a:rPr>
                        <a:t>Average Terminal Gate Price </a:t>
                      </a:r>
                      <a:r>
                        <a:rPr lang="en-US" sz="1200" u="none" strike="noStrike" dirty="0" smtClean="0">
                          <a:effectLst/>
                          <a:latin typeface="+mj-lt"/>
                        </a:rPr>
                        <a:t>OHC)</a:t>
                      </a:r>
                      <a:endParaRPr lang="en-US" sz="12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10%</a:t>
                      </a:r>
                      <a:endParaRPr lang="en-US" sz="1800" b="0" i="0" u="none" strike="noStrike">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10%</a:t>
                      </a:r>
                      <a:endParaRPr lang="en-US" sz="1800" b="0" i="0" u="none" strike="noStrike">
                        <a:solidFill>
                          <a:srgbClr val="000000"/>
                        </a:solidFill>
                        <a:effectLst/>
                        <a:latin typeface="+mj-lt"/>
                      </a:endParaRPr>
                    </a:p>
                  </a:txBody>
                  <a:tcPr marL="9525" marR="9525" marT="9525" marB="0" anchor="b"/>
                </a:tc>
              </a:tr>
              <a:tr h="190500">
                <a:tc>
                  <a:txBody>
                    <a:bodyPr/>
                    <a:lstStyle/>
                    <a:p>
                      <a:pPr marL="285750" indent="-285750" algn="l" fontAlgn="b">
                        <a:buFont typeface="Arial" panose="020B0604020202020204" pitchFamily="34" charset="0"/>
                        <a:buChar char="•"/>
                      </a:pPr>
                      <a:r>
                        <a:rPr lang="en-US" sz="1800" u="none" strike="noStrike" dirty="0">
                          <a:effectLst/>
                          <a:latin typeface="+mj-lt"/>
                        </a:rPr>
                        <a:t>Good and Service Tax</a:t>
                      </a:r>
                      <a:endParaRPr lang="en-US"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10%</a:t>
                      </a:r>
                      <a:endParaRPr lang="en-US" sz="1800" b="0" i="0" u="none" strike="noStrike">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10%</a:t>
                      </a:r>
                      <a:endParaRPr lang="en-US" sz="1800" b="0" i="0" u="none" strike="noStrike">
                        <a:solidFill>
                          <a:srgbClr val="000000"/>
                        </a:solidFill>
                        <a:effectLst/>
                        <a:latin typeface="+mj-lt"/>
                      </a:endParaRPr>
                    </a:p>
                  </a:txBody>
                  <a:tcPr marL="9525" marR="9525" marT="9525" marB="0" anchor="b"/>
                </a:tc>
              </a:tr>
              <a:tr h="190500">
                <a:tc>
                  <a:txBody>
                    <a:bodyPr/>
                    <a:lstStyle/>
                    <a:p>
                      <a:pPr marL="285750" indent="-285750" algn="l" fontAlgn="b">
                        <a:buFont typeface="Arial" panose="020B0604020202020204" pitchFamily="34" charset="0"/>
                        <a:buChar char="•"/>
                      </a:pPr>
                      <a:r>
                        <a:rPr lang="en-US" sz="1800" u="none" strike="noStrike" dirty="0">
                          <a:effectLst/>
                          <a:latin typeface="+mj-lt"/>
                        </a:rPr>
                        <a:t>Excise (A$)</a:t>
                      </a:r>
                      <a:endParaRPr lang="en-US"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0.39</a:t>
                      </a:r>
                      <a:endParaRPr lang="en-US" sz="1800" b="0" i="0" u="none" strike="noStrike">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0.39</a:t>
                      </a:r>
                      <a:endParaRPr lang="en-US" sz="1800" b="0" i="0" u="none" strike="noStrike">
                        <a:solidFill>
                          <a:srgbClr val="000000"/>
                        </a:solidFill>
                        <a:effectLst/>
                        <a:latin typeface="+mj-lt"/>
                      </a:endParaRPr>
                    </a:p>
                  </a:txBody>
                  <a:tcPr marL="9525" marR="9525" marT="9525" marB="0" anchor="b"/>
                </a:tc>
              </a:tr>
              <a:tr h="190500">
                <a:tc>
                  <a:txBody>
                    <a:bodyPr/>
                    <a:lstStyle/>
                    <a:p>
                      <a:pPr marL="285750" indent="-285750" algn="l" fontAlgn="b">
                        <a:buFont typeface="Arial" panose="020B0604020202020204" pitchFamily="34" charset="0"/>
                        <a:buChar char="•"/>
                      </a:pPr>
                      <a:r>
                        <a:rPr lang="en-US" sz="1800" u="none" strike="noStrike" dirty="0" smtClean="0">
                          <a:effectLst/>
                          <a:latin typeface="+mj-lt"/>
                        </a:rPr>
                        <a:t>HPP</a:t>
                      </a:r>
                      <a:r>
                        <a:rPr lang="en-US" sz="1800" u="none" strike="noStrike" baseline="0" dirty="0" smtClean="0">
                          <a:effectLst/>
                          <a:latin typeface="+mj-lt"/>
                        </a:rPr>
                        <a:t> - </a:t>
                      </a:r>
                      <a:r>
                        <a:rPr lang="en-US" sz="1800" u="none" strike="noStrike" dirty="0" smtClean="0">
                          <a:effectLst/>
                          <a:latin typeface="+mj-lt"/>
                        </a:rPr>
                        <a:t>MOPS</a:t>
                      </a:r>
                      <a:r>
                        <a:rPr lang="en-US" sz="1800" u="none" strike="noStrike" baseline="0" dirty="0" smtClean="0">
                          <a:effectLst/>
                          <a:latin typeface="+mj-lt"/>
                        </a:rPr>
                        <a:t> </a:t>
                      </a:r>
                      <a:r>
                        <a:rPr lang="en-US" sz="1800" u="none" strike="noStrike" dirty="0" smtClean="0">
                          <a:effectLst/>
                          <a:latin typeface="+mj-lt"/>
                        </a:rPr>
                        <a:t>per </a:t>
                      </a:r>
                      <a:r>
                        <a:rPr lang="en-US" sz="1800" u="none" strike="noStrike" dirty="0">
                          <a:effectLst/>
                          <a:latin typeface="+mj-lt"/>
                        </a:rPr>
                        <a:t>L (A$)</a:t>
                      </a:r>
                      <a:endParaRPr lang="en-US"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0.47</a:t>
                      </a:r>
                      <a:endParaRPr lang="en-US" sz="1800" b="0" i="0" u="none" strike="noStrike">
                        <a:solidFill>
                          <a:srgbClr val="000000"/>
                        </a:solidFill>
                        <a:effectLst/>
                        <a:latin typeface="+mj-lt"/>
                      </a:endParaRPr>
                    </a:p>
                  </a:txBody>
                  <a:tcPr marL="9525" marR="9525" marT="9525" marB="0" anchor="b"/>
                </a:tc>
                <a:tc>
                  <a:txBody>
                    <a:bodyPr/>
                    <a:lstStyle/>
                    <a:p>
                      <a:pPr algn="r" fontAlgn="b"/>
                      <a:r>
                        <a:rPr lang="en-US" sz="1800" u="none" strike="noStrike">
                          <a:effectLst/>
                          <a:latin typeface="+mj-lt"/>
                        </a:rPr>
                        <a:t>0.42</a:t>
                      </a:r>
                      <a:endParaRPr lang="en-US" sz="1800" b="0" i="0" u="none" strike="noStrike">
                        <a:solidFill>
                          <a:srgbClr val="000000"/>
                        </a:solidFill>
                        <a:effectLst/>
                        <a:latin typeface="+mj-lt"/>
                      </a:endParaRPr>
                    </a:p>
                  </a:txBody>
                  <a:tcPr marL="9525" marR="9525" marT="9525" marB="0" anchor="b"/>
                </a:tc>
              </a:tr>
              <a:tr h="190500">
                <a:tc>
                  <a:txBody>
                    <a:bodyPr/>
                    <a:lstStyle/>
                    <a:p>
                      <a:pPr marL="284163" indent="0" algn="l" fontAlgn="b">
                        <a:buFont typeface="Arial" panose="020B0604020202020204" pitchFamily="34" charset="0"/>
                        <a:buNone/>
                      </a:pPr>
                      <a:r>
                        <a:rPr lang="en-US" sz="1800" u="none" strike="noStrike" dirty="0" smtClean="0">
                          <a:effectLst/>
                          <a:latin typeface="+mj-lt"/>
                        </a:rPr>
                        <a:t>~ HPP</a:t>
                      </a:r>
                      <a:r>
                        <a:rPr lang="en-US" sz="1800" u="none" strike="noStrike" baseline="0" dirty="0" smtClean="0">
                          <a:effectLst/>
                          <a:latin typeface="+mj-lt"/>
                        </a:rPr>
                        <a:t> - </a:t>
                      </a:r>
                      <a:r>
                        <a:rPr lang="en-US" sz="1800" u="none" strike="noStrike" dirty="0" smtClean="0">
                          <a:effectLst/>
                          <a:latin typeface="+mj-lt"/>
                        </a:rPr>
                        <a:t>MOPS</a:t>
                      </a:r>
                      <a:r>
                        <a:rPr lang="en-US" sz="1800" u="none" strike="noStrike" baseline="0" dirty="0" smtClean="0">
                          <a:effectLst/>
                          <a:latin typeface="+mj-lt"/>
                        </a:rPr>
                        <a:t> </a:t>
                      </a:r>
                      <a:r>
                        <a:rPr lang="en-US" sz="1800" u="none" strike="noStrike" dirty="0" smtClean="0">
                          <a:effectLst/>
                          <a:latin typeface="+mj-lt"/>
                        </a:rPr>
                        <a:t>per </a:t>
                      </a:r>
                      <a:r>
                        <a:rPr lang="en-US" sz="1800" u="none" strike="noStrike" dirty="0">
                          <a:effectLst/>
                          <a:latin typeface="+mj-lt"/>
                        </a:rPr>
                        <a:t>L (</a:t>
                      </a:r>
                      <a:r>
                        <a:rPr lang="en-US" sz="1800" u="none" strike="noStrike" dirty="0" err="1">
                          <a:effectLst/>
                          <a:latin typeface="+mj-lt"/>
                        </a:rPr>
                        <a:t>Rp</a:t>
                      </a:r>
                      <a:r>
                        <a:rPr lang="en-US" sz="1800" u="none" strike="noStrike" dirty="0">
                          <a:effectLst/>
                          <a:latin typeface="+mj-lt"/>
                        </a:rPr>
                        <a:t>)</a:t>
                      </a:r>
                      <a:endParaRPr lang="en-US" sz="1800" b="0" i="0" u="none" strike="noStrike" dirty="0">
                        <a:solidFill>
                          <a:srgbClr val="000000"/>
                        </a:solidFill>
                        <a:effectLst/>
                        <a:latin typeface="+mj-lt"/>
                      </a:endParaRPr>
                    </a:p>
                  </a:txBody>
                  <a:tcPr marL="9525" marR="9525" marT="9525" marB="0" anchor="b"/>
                </a:tc>
                <a:tc>
                  <a:txBody>
                    <a:bodyPr/>
                    <a:lstStyle/>
                    <a:p>
                      <a:pPr algn="l" fontAlgn="b"/>
                      <a:r>
                        <a:rPr lang="en-US" sz="1800" u="none" strike="noStrike" dirty="0">
                          <a:effectLst/>
                          <a:latin typeface="+mj-lt"/>
                        </a:rPr>
                        <a:t>  </a:t>
                      </a:r>
                      <a:r>
                        <a:rPr lang="en-US" sz="1800" u="none" strike="noStrike" dirty="0" smtClean="0">
                          <a:effectLst/>
                          <a:latin typeface="+mj-lt"/>
                        </a:rPr>
                        <a:t>    </a:t>
                      </a:r>
                      <a:r>
                        <a:rPr lang="en-US" sz="1800" u="none" strike="noStrike" dirty="0">
                          <a:effectLst/>
                          <a:latin typeface="+mj-lt"/>
                        </a:rPr>
                        <a:t>4,700.00 </a:t>
                      </a:r>
                      <a:endParaRPr lang="en-US" sz="1800" b="0" i="0" u="none" strike="noStrike" dirty="0">
                        <a:solidFill>
                          <a:srgbClr val="000000"/>
                        </a:solidFill>
                        <a:effectLst/>
                        <a:latin typeface="+mj-lt"/>
                      </a:endParaRPr>
                    </a:p>
                  </a:txBody>
                  <a:tcPr marL="9525" marR="9525" marT="9525" marB="0" anchor="b"/>
                </a:tc>
                <a:tc>
                  <a:txBody>
                    <a:bodyPr/>
                    <a:lstStyle/>
                    <a:p>
                      <a:pPr algn="r" fontAlgn="b"/>
                      <a:r>
                        <a:rPr lang="en-US" sz="1800" u="none" strike="noStrike" dirty="0" smtClean="0">
                          <a:effectLst/>
                          <a:latin typeface="+mj-lt"/>
                        </a:rPr>
                        <a:t>4,200.00</a:t>
                      </a:r>
                      <a:endParaRPr lang="en-US" sz="1800" b="0" i="0" u="none" strike="noStrike" dirty="0">
                        <a:solidFill>
                          <a:srgbClr val="000000"/>
                        </a:solidFill>
                        <a:effectLst/>
                        <a:latin typeface="+mj-lt"/>
                      </a:endParaRPr>
                    </a:p>
                  </a:txBody>
                  <a:tcPr marL="9525" marR="9525" marT="9525" marB="0" anchor="b"/>
                </a:tc>
              </a:tr>
            </a:tbl>
          </a:graphicData>
        </a:graphic>
      </p:graphicFrame>
      <p:sp>
        <p:nvSpPr>
          <p:cNvPr id="3" name="Rectangle 2"/>
          <p:cNvSpPr/>
          <p:nvPr/>
        </p:nvSpPr>
        <p:spPr>
          <a:xfrm>
            <a:off x="685800" y="411540"/>
            <a:ext cx="6938566" cy="1569660"/>
          </a:xfrm>
          <a:prstGeom prst="rect">
            <a:avLst/>
          </a:prstGeom>
        </p:spPr>
        <p:txBody>
          <a:bodyPr wrap="none">
            <a:spAutoFit/>
          </a:bodyPr>
          <a:lstStyle/>
          <a:p>
            <a:pPr fontAlgn="b"/>
            <a:r>
              <a:rPr lang="en-US" sz="4800" dirty="0" smtClean="0">
                <a:solidFill>
                  <a:srgbClr val="000000"/>
                </a:solidFill>
              </a:rPr>
              <a:t>Australia – Retail Fuel Price</a:t>
            </a:r>
          </a:p>
          <a:p>
            <a:pPr fontAlgn="b"/>
            <a:r>
              <a:rPr lang="en-US" sz="2800" dirty="0" smtClean="0">
                <a:solidFill>
                  <a:srgbClr val="000000"/>
                </a:solidFill>
              </a:rPr>
              <a:t>Average January – April 2016</a:t>
            </a:r>
          </a:p>
          <a:p>
            <a:pPr fontAlgn="b"/>
            <a:r>
              <a:rPr lang="en-US" sz="2000" dirty="0" smtClean="0">
                <a:solidFill>
                  <a:srgbClr val="000000"/>
                </a:solidFill>
              </a:rPr>
              <a:t>Fuels Spec Comply for </a:t>
            </a:r>
            <a:r>
              <a:rPr lang="en-US" sz="2000" b="1" dirty="0" smtClean="0">
                <a:solidFill>
                  <a:srgbClr val="000000"/>
                </a:solidFill>
              </a:rPr>
              <a:t>Euro 6 Standard</a:t>
            </a:r>
            <a:endParaRPr lang="en-US" sz="2000" b="1" dirty="0">
              <a:solidFill>
                <a:srgbClr val="000000"/>
              </a:solidFill>
            </a:endParaRPr>
          </a:p>
        </p:txBody>
      </p:sp>
      <p:sp>
        <p:nvSpPr>
          <p:cNvPr id="4" name="Oval 3"/>
          <p:cNvSpPr/>
          <p:nvPr/>
        </p:nvSpPr>
        <p:spPr>
          <a:xfrm>
            <a:off x="5562600" y="5638800"/>
            <a:ext cx="12954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Oval 4"/>
          <p:cNvSpPr/>
          <p:nvPr/>
        </p:nvSpPr>
        <p:spPr>
          <a:xfrm>
            <a:off x="6934200" y="5638800"/>
            <a:ext cx="12954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85800" y="2209800"/>
            <a:ext cx="1905000" cy="369332"/>
          </a:xfrm>
          <a:prstGeom prst="rect">
            <a:avLst/>
          </a:prstGeom>
          <a:noFill/>
        </p:spPr>
        <p:txBody>
          <a:bodyPr wrap="square" rtlCol="0">
            <a:spAutoFit/>
          </a:bodyPr>
          <a:lstStyle/>
          <a:p>
            <a:r>
              <a:rPr lang="en-US" dirty="0" smtClean="0"/>
              <a:t>Table 1</a:t>
            </a:r>
            <a:endParaRPr lang="en-US" dirty="0"/>
          </a:p>
        </p:txBody>
      </p:sp>
    </p:spTree>
    <p:extLst>
      <p:ext uri="{BB962C8B-B14F-4D97-AF65-F5344CB8AC3E}">
        <p14:creationId xmlns:p14="http://schemas.microsoft.com/office/powerpoint/2010/main" val="76416355"/>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p:cNvGraphicFramePr>
            <a:graphicFrameLocks noGrp="1"/>
          </p:cNvGraphicFramePr>
          <p:nvPr>
            <p:extLst>
              <p:ext uri="{D42A27DB-BD31-4B8C-83A1-F6EECF244321}">
                <p14:modId xmlns:p14="http://schemas.microsoft.com/office/powerpoint/2010/main" val="4168111179"/>
              </p:ext>
            </p:extLst>
          </p:nvPr>
        </p:nvGraphicFramePr>
        <p:xfrm>
          <a:off x="685799" y="1925671"/>
          <a:ext cx="8000998" cy="4064353"/>
        </p:xfrm>
        <a:graphic>
          <a:graphicData uri="http://schemas.openxmlformats.org/drawingml/2006/table">
            <a:tbl>
              <a:tblPr/>
              <a:tblGrid>
                <a:gridCol w="2362200"/>
                <a:gridCol w="1676400"/>
                <a:gridCol w="1524000"/>
                <a:gridCol w="2438398"/>
              </a:tblGrid>
              <a:tr h="580965">
                <a:tc>
                  <a:txBody>
                    <a:bodyPr/>
                    <a:lstStyle/>
                    <a:p>
                      <a:pPr algn="l" fontAlgn="b"/>
                      <a:r>
                        <a:rPr lang="en-US" sz="1800" b="0" i="0" u="none" strike="noStrike" dirty="0" err="1" smtClean="0">
                          <a:solidFill>
                            <a:srgbClr val="000000"/>
                          </a:solidFill>
                          <a:effectLst/>
                          <a:latin typeface="Calibri"/>
                        </a:rPr>
                        <a:t>Kurs</a:t>
                      </a:r>
                      <a:r>
                        <a:rPr lang="en-US" sz="1800" b="0" i="0" u="none" strike="noStrike" dirty="0" smtClean="0">
                          <a:solidFill>
                            <a:srgbClr val="000000"/>
                          </a:solidFill>
                          <a:effectLst/>
                          <a:latin typeface="Calibri"/>
                        </a:rPr>
                        <a:t> </a:t>
                      </a:r>
                      <a:r>
                        <a:rPr lang="en-US" sz="1800" b="0" i="0" u="none" strike="noStrike" dirty="0" err="1" smtClean="0">
                          <a:solidFill>
                            <a:srgbClr val="000000"/>
                          </a:solidFill>
                          <a:effectLst/>
                          <a:latin typeface="Calibri"/>
                        </a:rPr>
                        <a:t>Rp</a:t>
                      </a:r>
                      <a:r>
                        <a:rPr lang="en-US" sz="1800" b="0" i="0" u="none" strike="noStrike" dirty="0" smtClean="0">
                          <a:solidFill>
                            <a:srgbClr val="000000"/>
                          </a:solidFill>
                          <a:effectLst/>
                          <a:latin typeface="Calibri"/>
                        </a:rPr>
                        <a:t>/RMY</a:t>
                      </a: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3,340.00 </a:t>
                      </a:r>
                    </a:p>
                  </a:txBody>
                  <a:tcPr marL="5803" marR="5803" marT="5803" marB="0" anchor="b">
                    <a:lnL>
                      <a:noFill/>
                    </a:lnL>
                    <a:lnR>
                      <a:noFill/>
                    </a:lnR>
                    <a:lnT>
                      <a:noFill/>
                    </a:lnT>
                    <a:lnB>
                      <a:noFill/>
                    </a:lnB>
                  </a:tcPr>
                </a:tc>
                <a:tc>
                  <a:txBody>
                    <a:bodyPr/>
                    <a:lstStyle/>
                    <a:p>
                      <a:pPr algn="r" fontAlgn="b"/>
                      <a:r>
                        <a:rPr lang="en-US" sz="2000" b="0" i="0" u="none" strike="noStrike" dirty="0">
                          <a:solidFill>
                            <a:srgbClr val="000000"/>
                          </a:solidFill>
                          <a:effectLst/>
                          <a:latin typeface="Calibri"/>
                        </a:rPr>
                        <a:t>           3,340.00 </a:t>
                      </a:r>
                    </a:p>
                  </a:txBody>
                  <a:tcPr marL="5803" marR="5803" marT="5803" marB="0" anchor="b">
                    <a:lnL>
                      <a:noFill/>
                    </a:lnL>
                    <a:lnR>
                      <a:noFill/>
                    </a:lnR>
                    <a:lnT>
                      <a:noFill/>
                    </a:lnT>
                    <a:lnB>
                      <a:noFill/>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r>
              <a:tr h="293221">
                <a:tc>
                  <a:txBody>
                    <a:bodyPr/>
                    <a:lstStyle/>
                    <a:p>
                      <a:pPr algn="l" fontAlgn="b"/>
                      <a:r>
                        <a:rPr lang="en-US" sz="1800" b="0" i="0" u="none" strike="noStrike" dirty="0" err="1" smtClean="0">
                          <a:solidFill>
                            <a:srgbClr val="000000"/>
                          </a:solidFill>
                          <a:effectLst/>
                          <a:latin typeface="Calibri"/>
                        </a:rPr>
                        <a:t>Harga</a:t>
                      </a:r>
                      <a:r>
                        <a:rPr lang="en-US" sz="1800" b="0" i="0" u="none" strike="noStrike" dirty="0" smtClean="0">
                          <a:solidFill>
                            <a:srgbClr val="000000"/>
                          </a:solidFill>
                          <a:effectLst/>
                          <a:latin typeface="Calibri"/>
                        </a:rPr>
                        <a:t> (RMY)</a:t>
                      </a:r>
                      <a:endParaRPr lang="en-US" sz="18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1.70 </a:t>
                      </a:r>
                    </a:p>
                  </a:txBody>
                  <a:tcPr marL="5803" marR="5803" marT="5803"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Calibri"/>
                        </a:rPr>
                        <a:t>        </a:t>
                      </a:r>
                      <a:r>
                        <a:rPr lang="en-US" sz="2000" b="0" i="0" u="none" strike="noStrike" dirty="0">
                          <a:solidFill>
                            <a:srgbClr val="000000"/>
                          </a:solidFill>
                          <a:effectLst/>
                          <a:latin typeface="Calibri"/>
                        </a:rPr>
                        <a:t>1.70 </a:t>
                      </a:r>
                    </a:p>
                  </a:txBody>
                  <a:tcPr marL="5803" marR="5803" marT="5803" marB="0" anchor="b">
                    <a:lnL>
                      <a:noFill/>
                    </a:lnL>
                    <a:lnR>
                      <a:noFill/>
                    </a:lnR>
                    <a:lnT>
                      <a:noFill/>
                    </a:lnT>
                    <a:lnB>
                      <a:noFill/>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r>
              <a:tr h="348723">
                <a:tc>
                  <a:txBody>
                    <a:bodyPr/>
                    <a:lstStyle/>
                    <a:p>
                      <a:pPr algn="l" fontAlgn="b"/>
                      <a:r>
                        <a:rPr lang="en-US" sz="1800" b="0" i="0" u="none" strike="noStrike" dirty="0" err="1" smtClean="0">
                          <a:solidFill>
                            <a:srgbClr val="000000"/>
                          </a:solidFill>
                          <a:effectLst/>
                          <a:latin typeface="Calibri"/>
                        </a:rPr>
                        <a:t>Harga</a:t>
                      </a:r>
                      <a:r>
                        <a:rPr lang="en-US" sz="1800" b="0" i="0" u="none" strike="noStrike" dirty="0" smtClean="0">
                          <a:solidFill>
                            <a:srgbClr val="000000"/>
                          </a:solidFill>
                          <a:effectLst/>
                          <a:latin typeface="Calibri"/>
                        </a:rPr>
                        <a:t> SPBU (</a:t>
                      </a:r>
                      <a:r>
                        <a:rPr lang="en-US" sz="1800" b="0" i="0" u="none" strike="noStrike" dirty="0" err="1" smtClean="0">
                          <a:solidFill>
                            <a:srgbClr val="000000"/>
                          </a:solidFill>
                          <a:effectLst/>
                          <a:latin typeface="Calibri"/>
                        </a:rPr>
                        <a:t>Rp</a:t>
                      </a:r>
                      <a:r>
                        <a:rPr lang="en-US" sz="1800" b="0" i="0" u="none" strike="noStrike" dirty="0" smtClean="0">
                          <a:solidFill>
                            <a:srgbClr val="000000"/>
                          </a:solidFill>
                          <a:effectLst/>
                          <a:latin typeface="Calibri"/>
                        </a:rPr>
                        <a:t>)</a:t>
                      </a:r>
                      <a:endParaRPr lang="en-US" sz="18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5,678.00 </a:t>
                      </a:r>
                    </a:p>
                  </a:txBody>
                  <a:tcPr marL="5803" marR="5803" marT="5803" marB="0" anchor="b">
                    <a:lnL>
                      <a:noFill/>
                    </a:lnL>
                    <a:lnR>
                      <a:noFill/>
                    </a:lnR>
                    <a:lnT>
                      <a:noFill/>
                    </a:lnT>
                    <a:lnB>
                      <a:noFill/>
                    </a:lnB>
                  </a:tcPr>
                </a:tc>
                <a:tc>
                  <a:txBody>
                    <a:bodyPr/>
                    <a:lstStyle/>
                    <a:p>
                      <a:pPr algn="r" fontAlgn="b"/>
                      <a:r>
                        <a:rPr lang="en-US" sz="2000" b="0" i="0" u="none" strike="noStrike" dirty="0" smtClean="0">
                          <a:solidFill>
                            <a:srgbClr val="000000"/>
                          </a:solidFill>
                          <a:effectLst/>
                          <a:latin typeface="Calibri"/>
                        </a:rPr>
                        <a:t>          </a:t>
                      </a:r>
                      <a:r>
                        <a:rPr lang="en-US" sz="2000" b="0" i="0" u="none" strike="noStrike" dirty="0">
                          <a:solidFill>
                            <a:srgbClr val="000000"/>
                          </a:solidFill>
                          <a:effectLst/>
                          <a:latin typeface="Calibri"/>
                        </a:rPr>
                        <a:t>5,678.00 </a:t>
                      </a:r>
                    </a:p>
                  </a:txBody>
                  <a:tcPr marL="5803" marR="5803" marT="5803" marB="0" anchor="b">
                    <a:lnL>
                      <a:noFill/>
                    </a:lnL>
                    <a:lnR>
                      <a:noFill/>
                    </a:lnR>
                    <a:lnT>
                      <a:noFill/>
                    </a:lnT>
                    <a:lnB>
                      <a:noFill/>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r>
              <a:tr h="293221">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endParaRPr lang="en-US" dirty="0"/>
                    </a:p>
                  </a:txBody>
                  <a:tcPr marL="5803" marR="5803" marT="5803" marB="0" anchor="b">
                    <a:lnL>
                      <a:noFill/>
                    </a:lnL>
                    <a:lnR>
                      <a:noFill/>
                    </a:lnR>
                    <a:lnT>
                      <a:noFill/>
                    </a:lnT>
                    <a:lnB>
                      <a:noFill/>
                    </a:lnB>
                  </a:tcPr>
                </a:tc>
                <a:tc>
                  <a:txBody>
                    <a:bodyPr/>
                    <a:lstStyle/>
                    <a:p>
                      <a:pPr algn="l" fontAlgn="b"/>
                      <a:endParaRPr lang="en-US" sz="2000" b="0" i="0" u="none" strike="noStrike">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r>
              <a:tr h="293221">
                <a:tc>
                  <a:txBody>
                    <a:bodyPr/>
                    <a:lstStyle/>
                    <a:p>
                      <a:pPr algn="l" fontAlgn="b"/>
                      <a:r>
                        <a:rPr lang="en-US" sz="2000" b="0" i="0" u="none" strike="noStrike" dirty="0" smtClean="0">
                          <a:solidFill>
                            <a:srgbClr val="000000"/>
                          </a:solidFill>
                          <a:effectLst/>
                          <a:latin typeface="Calibri"/>
                        </a:rPr>
                        <a:t>MOPS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0070C0"/>
                    </a:solidFill>
                  </a:tcPr>
                </a:tc>
                <a:tc>
                  <a:txBody>
                    <a:bodyPr/>
                    <a:lstStyle/>
                    <a:p>
                      <a:pPr algn="ctr" fontAlgn="b"/>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0070C0"/>
                    </a:solidFill>
                  </a:tcPr>
                </a:tc>
                <a:tc>
                  <a:txBody>
                    <a:bodyPr/>
                    <a:lstStyle/>
                    <a:p>
                      <a:pPr algn="l"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4,060.30 </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0070C0"/>
                    </a:solidFill>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r>
              <a:tr h="293221">
                <a:tc>
                  <a:txBody>
                    <a:bodyPr/>
                    <a:lstStyle/>
                    <a:p>
                      <a:pPr algn="l" fontAlgn="b"/>
                      <a:r>
                        <a:rPr lang="en-US" sz="2000" b="0" i="0" u="none" strike="noStrike" dirty="0" smtClean="0">
                          <a:solidFill>
                            <a:srgbClr val="000000"/>
                          </a:solidFill>
                          <a:effectLst/>
                          <a:latin typeface="Calibri"/>
                        </a:rPr>
                        <a:t>Alpha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167.0000 </a:t>
                      </a: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167.00 </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92D050"/>
                    </a:solidFill>
                  </a:tcPr>
                </a:tc>
                <a:tc>
                  <a:txBody>
                    <a:bodyPr/>
                    <a:lstStyle/>
                    <a:p>
                      <a:pPr algn="l" fontAlgn="b"/>
                      <a:r>
                        <a:rPr lang="en-US" sz="2000" b="0" i="0" u="none" strike="noStrike">
                          <a:solidFill>
                            <a:srgbClr val="000000"/>
                          </a:solidFill>
                          <a:effectLst/>
                          <a:latin typeface="Calibri"/>
                        </a:rPr>
                        <a:t>5 sen</a:t>
                      </a:r>
                    </a:p>
                  </a:txBody>
                  <a:tcPr marL="5803" marR="5803" marT="5803" marB="0" anchor="b">
                    <a:lnL>
                      <a:noFill/>
                    </a:lnL>
                    <a:lnR>
                      <a:noFill/>
                    </a:lnR>
                    <a:lnT>
                      <a:noFill/>
                    </a:lnT>
                    <a:lnB>
                      <a:noFill/>
                    </a:lnB>
                  </a:tcPr>
                </a:tc>
              </a:tr>
              <a:tr h="293221">
                <a:tc>
                  <a:txBody>
                    <a:bodyPr/>
                    <a:lstStyle/>
                    <a:p>
                      <a:pPr algn="l" fontAlgn="b"/>
                      <a:r>
                        <a:rPr lang="en-US" sz="2000" b="0" i="0" u="none" strike="noStrike" dirty="0" err="1">
                          <a:solidFill>
                            <a:srgbClr val="000000"/>
                          </a:solidFill>
                          <a:effectLst/>
                          <a:latin typeface="Calibri"/>
                        </a:rPr>
                        <a:t>Opr</a:t>
                      </a:r>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Cost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318.6360 </a:t>
                      </a: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318.63 </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92D050"/>
                    </a:solidFill>
                  </a:tcPr>
                </a:tc>
                <a:tc>
                  <a:txBody>
                    <a:bodyPr/>
                    <a:lstStyle/>
                    <a:p>
                      <a:pPr algn="l" fontAlgn="b"/>
                      <a:r>
                        <a:rPr lang="en-US" sz="2000" b="0" i="0" u="none" strike="noStrike">
                          <a:solidFill>
                            <a:srgbClr val="000000"/>
                          </a:solidFill>
                          <a:effectLst/>
                          <a:latin typeface="Calibri"/>
                        </a:rPr>
                        <a:t>9,54 sen</a:t>
                      </a:r>
                    </a:p>
                  </a:txBody>
                  <a:tcPr marL="5803" marR="5803" marT="5803" marB="0" anchor="b">
                    <a:lnL>
                      <a:noFill/>
                    </a:lnL>
                    <a:lnR>
                      <a:noFill/>
                    </a:lnR>
                    <a:lnT>
                      <a:noFill/>
                    </a:lnT>
                    <a:lnB>
                      <a:noFill/>
                    </a:lnB>
                  </a:tcPr>
                </a:tc>
              </a:tr>
              <a:tr h="293221">
                <a:tc>
                  <a:txBody>
                    <a:bodyPr/>
                    <a:lstStyle/>
                    <a:p>
                      <a:pPr algn="l" fontAlgn="b"/>
                      <a:r>
                        <a:rPr lang="en-US" sz="2000" b="0" i="0" u="none" strike="noStrike" dirty="0">
                          <a:solidFill>
                            <a:srgbClr val="000000"/>
                          </a:solidFill>
                          <a:effectLst/>
                          <a:latin typeface="Calibri"/>
                        </a:rPr>
                        <a:t>OC </a:t>
                      </a:r>
                      <a:r>
                        <a:rPr lang="en-US" sz="2000" b="0" i="0" u="none" strike="noStrike" dirty="0" smtClean="0">
                          <a:solidFill>
                            <a:srgbClr val="000000"/>
                          </a:solidFill>
                          <a:effectLst/>
                          <a:latin typeface="Calibri"/>
                        </a:rPr>
                        <a:t>Margin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167.0000 </a:t>
                      </a: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167.00 </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92D050"/>
                    </a:solidFill>
                  </a:tcPr>
                </a:tc>
                <a:tc>
                  <a:txBody>
                    <a:bodyPr/>
                    <a:lstStyle/>
                    <a:p>
                      <a:pPr algn="l" fontAlgn="b"/>
                      <a:r>
                        <a:rPr lang="en-US" sz="2000" b="0" i="0" u="none" strike="noStrike">
                          <a:solidFill>
                            <a:srgbClr val="000000"/>
                          </a:solidFill>
                          <a:effectLst/>
                          <a:latin typeface="Calibri"/>
                        </a:rPr>
                        <a:t>5 sen</a:t>
                      </a:r>
                    </a:p>
                  </a:txBody>
                  <a:tcPr marL="5803" marR="5803" marT="5803" marB="0" anchor="b">
                    <a:lnL>
                      <a:noFill/>
                    </a:lnL>
                    <a:lnR>
                      <a:noFill/>
                    </a:lnR>
                    <a:lnT>
                      <a:noFill/>
                    </a:lnT>
                    <a:lnB>
                      <a:noFill/>
                    </a:lnB>
                  </a:tcPr>
                </a:tc>
              </a:tr>
              <a:tr h="293221">
                <a:tc>
                  <a:txBody>
                    <a:bodyPr/>
                    <a:lstStyle/>
                    <a:p>
                      <a:pPr algn="l" fontAlgn="b"/>
                      <a:r>
                        <a:rPr lang="en-US" sz="2000" b="0" i="0" u="none" strike="noStrike" dirty="0">
                          <a:solidFill>
                            <a:srgbClr val="000000"/>
                          </a:solidFill>
                          <a:effectLst/>
                          <a:latin typeface="Calibri"/>
                        </a:rPr>
                        <a:t>SPBU </a:t>
                      </a:r>
                      <a:r>
                        <a:rPr lang="en-US" sz="2000" b="0" i="0" u="none" strike="noStrike" dirty="0" smtClean="0">
                          <a:solidFill>
                            <a:srgbClr val="000000"/>
                          </a:solidFill>
                          <a:effectLst/>
                          <a:latin typeface="Calibri"/>
                        </a:rPr>
                        <a:t>Margin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407.1460 </a:t>
                      </a: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407.14 </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92D050"/>
                    </a:solidFill>
                  </a:tcPr>
                </a:tc>
                <a:tc>
                  <a:txBody>
                    <a:bodyPr/>
                    <a:lstStyle/>
                    <a:p>
                      <a:pPr algn="l" fontAlgn="b"/>
                      <a:r>
                        <a:rPr lang="en-US" sz="2000" b="0" i="0" u="none" strike="noStrike">
                          <a:solidFill>
                            <a:srgbClr val="000000"/>
                          </a:solidFill>
                          <a:effectLst/>
                          <a:latin typeface="Calibri"/>
                        </a:rPr>
                        <a:t>12,19 sen</a:t>
                      </a:r>
                    </a:p>
                  </a:txBody>
                  <a:tcPr marL="5803" marR="5803" marT="5803" marB="0" anchor="b">
                    <a:lnL>
                      <a:noFill/>
                    </a:lnL>
                    <a:lnR>
                      <a:noFill/>
                    </a:lnR>
                    <a:lnT>
                      <a:noFill/>
                    </a:lnT>
                    <a:lnB>
                      <a:noFill/>
                    </a:lnB>
                  </a:tcPr>
                </a:tc>
              </a:tr>
              <a:tr h="580965">
                <a:tc>
                  <a:txBody>
                    <a:bodyPr/>
                    <a:lstStyle/>
                    <a:p>
                      <a:pPr algn="l" fontAlgn="b"/>
                      <a:r>
                        <a:rPr lang="en-US" sz="2000" b="0" i="0" u="none" strike="noStrike" dirty="0">
                          <a:solidFill>
                            <a:srgbClr val="000000"/>
                          </a:solidFill>
                          <a:effectLst/>
                          <a:latin typeface="Calibri"/>
                        </a:rPr>
                        <a:t>Sales Tax</a:t>
                      </a:r>
                      <a:r>
                        <a:rPr lang="en-US" sz="2000" b="0" i="0" u="none" strike="noStrike" dirty="0" smtClean="0">
                          <a:solidFill>
                            <a:srgbClr val="000000"/>
                          </a:solidFill>
                          <a:effectLst/>
                          <a:latin typeface="Calibri"/>
                        </a:rPr>
                        <a:t>/</a:t>
                      </a:r>
                    </a:p>
                    <a:p>
                      <a:pPr algn="l" fontAlgn="b"/>
                      <a:r>
                        <a:rPr lang="en-US" sz="2000" b="0" i="0" u="none" strike="noStrike" dirty="0" smtClean="0">
                          <a:solidFill>
                            <a:srgbClr val="000000"/>
                          </a:solidFill>
                          <a:effectLst/>
                          <a:latin typeface="Calibri"/>
                        </a:rPr>
                        <a:t>Subsidy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FFFF00"/>
                    </a:solidFill>
                  </a:tcPr>
                </a:tc>
                <a:tc>
                  <a:txBody>
                    <a:bodyPr/>
                    <a:lstStyle/>
                    <a:p>
                      <a:pPr algn="l" fontAlgn="b"/>
                      <a:r>
                        <a:rPr lang="en-US" sz="2000" b="0" i="0" u="none" strike="noStrike" dirty="0">
                          <a:solidFill>
                            <a:srgbClr val="000000"/>
                          </a:solidFill>
                          <a:effectLst/>
                          <a:latin typeface="Calibri"/>
                        </a:rPr>
                        <a:t>     1,957.9080 </a:t>
                      </a:r>
                    </a:p>
                  </a:txBody>
                  <a:tcPr marL="5803" marR="5803" marT="5803" marB="0" anchor="b">
                    <a:lnL>
                      <a:noFill/>
                    </a:lnL>
                    <a:lnR>
                      <a:noFill/>
                    </a:lnR>
                    <a:lnT>
                      <a:noFill/>
                    </a:lnT>
                    <a:lnB>
                      <a:noFill/>
                    </a:lnB>
                    <a:solidFill>
                      <a:srgbClr val="FFFF00"/>
                    </a:solidFill>
                  </a:tcPr>
                </a:tc>
                <a:tc>
                  <a:txBody>
                    <a:bodyPr/>
                    <a:lstStyle/>
                    <a:p>
                      <a:pPr algn="l"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557.90 </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92D050"/>
                    </a:solidFill>
                  </a:tcPr>
                </a:tc>
                <a:tc>
                  <a:txBody>
                    <a:bodyPr/>
                    <a:lstStyle/>
                    <a:p>
                      <a:pPr algn="l" fontAlgn="b"/>
                      <a:r>
                        <a:rPr lang="en-US" sz="2000" b="0" i="0" u="none" strike="noStrike" dirty="0">
                          <a:solidFill>
                            <a:srgbClr val="000000"/>
                          </a:solidFill>
                          <a:effectLst/>
                          <a:latin typeface="Calibri"/>
                        </a:rPr>
                        <a:t>58,62 </a:t>
                      </a:r>
                      <a:r>
                        <a:rPr lang="en-US" sz="2000" b="0" i="0" u="none" strike="noStrike" dirty="0" err="1" smtClean="0">
                          <a:solidFill>
                            <a:srgbClr val="000000"/>
                          </a:solidFill>
                          <a:effectLst/>
                          <a:latin typeface="Calibri"/>
                        </a:rPr>
                        <a:t>sen</a:t>
                      </a:r>
                      <a:r>
                        <a:rPr lang="en-US" sz="2000" b="0" i="0" u="none" strike="noStrike" dirty="0" smtClean="0">
                          <a:solidFill>
                            <a:srgbClr val="000000"/>
                          </a:solidFill>
                          <a:effectLst/>
                          <a:latin typeface="Calibri"/>
                        </a:rPr>
                        <a:t> </a:t>
                      </a:r>
                      <a:r>
                        <a:rPr lang="en-US" sz="2000" b="0" i="0" u="none" strike="noStrike" dirty="0">
                          <a:solidFill>
                            <a:srgbClr val="000000"/>
                          </a:solidFill>
                          <a:effectLst/>
                          <a:latin typeface="Calibri"/>
                        </a:rPr>
                        <a:t>by Government Discretion </a:t>
                      </a:r>
                    </a:p>
                  </a:txBody>
                  <a:tcPr marL="5803" marR="5803" marT="5803" marB="0" anchor="b">
                    <a:lnL>
                      <a:noFill/>
                    </a:lnL>
                    <a:lnR>
                      <a:noFill/>
                    </a:lnR>
                    <a:lnT>
                      <a:noFill/>
                    </a:lnT>
                    <a:lnB>
                      <a:noFill/>
                    </a:lnB>
                    <a:solidFill>
                      <a:srgbClr val="FFFF00"/>
                    </a:solidFill>
                  </a:tcPr>
                </a:tc>
              </a:tr>
              <a:tr h="293221">
                <a:tc>
                  <a:txBody>
                    <a:bodyPr/>
                    <a:lstStyle/>
                    <a:p>
                      <a:pPr algn="l" fontAlgn="b"/>
                      <a:r>
                        <a:rPr lang="en-US" sz="2000" b="0" i="0" u="none" strike="noStrike" dirty="0" err="1" smtClean="0">
                          <a:solidFill>
                            <a:srgbClr val="000000"/>
                          </a:solidFill>
                          <a:effectLst/>
                          <a:latin typeface="Calibri"/>
                        </a:rPr>
                        <a:t>Harga</a:t>
                      </a:r>
                      <a:r>
                        <a:rPr lang="en-US" sz="2000" b="0" i="0" u="none" strike="noStrike" dirty="0" smtClean="0">
                          <a:solidFill>
                            <a:srgbClr val="000000"/>
                          </a:solidFill>
                          <a:effectLst/>
                          <a:latin typeface="Calibri"/>
                        </a:rPr>
                        <a:t> SPBU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5,678.00 </a:t>
                      </a:r>
                    </a:p>
                  </a:txBody>
                  <a:tcPr marL="5803" marR="5803" marT="5803" marB="0" anchor="b">
                    <a:lnL>
                      <a:noFill/>
                    </a:lnL>
                    <a:lnR>
                      <a:noFill/>
                    </a:lnR>
                    <a:lnT>
                      <a:noFill/>
                    </a:lnT>
                    <a:lnB>
                      <a:noFill/>
                    </a:lnB>
                  </a:tcPr>
                </a:tc>
                <a:tc>
                  <a:txBody>
                    <a:bodyPr/>
                    <a:lstStyle/>
                    <a:p>
                      <a:pPr algn="l"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5,678.00 </a:t>
                      </a:r>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solidFill>
                      <a:srgbClr val="92D050"/>
                    </a:solidFill>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a:noFill/>
                    </a:lnR>
                    <a:lnT>
                      <a:noFill/>
                    </a:lnT>
                    <a:lnB>
                      <a:noFill/>
                    </a:lnB>
                  </a:tcPr>
                </a:tc>
              </a:tr>
            </a:tbl>
          </a:graphicData>
        </a:graphic>
      </p:graphicFrame>
      <p:sp>
        <p:nvSpPr>
          <p:cNvPr id="4" name="Title 1"/>
          <p:cNvSpPr>
            <a:spLocks noGrp="1"/>
          </p:cNvSpPr>
          <p:nvPr>
            <p:ph type="title"/>
          </p:nvPr>
        </p:nvSpPr>
        <p:spPr>
          <a:xfrm>
            <a:off x="457200" y="457200"/>
            <a:ext cx="8229600" cy="1143000"/>
          </a:xfrm>
        </p:spPr>
        <p:txBody>
          <a:bodyPr>
            <a:normAutofit fontScale="90000"/>
          </a:bodyPr>
          <a:lstStyle/>
          <a:p>
            <a:r>
              <a:rPr lang="en-US" dirty="0" smtClean="0"/>
              <a:t>MALAYSIA - </a:t>
            </a:r>
            <a:r>
              <a:rPr lang="en-US" dirty="0" err="1" smtClean="0"/>
              <a:t>Harga</a:t>
            </a:r>
            <a:r>
              <a:rPr lang="en-US" dirty="0" smtClean="0"/>
              <a:t> </a:t>
            </a:r>
            <a:r>
              <a:rPr lang="en-US" dirty="0" err="1" smtClean="0"/>
              <a:t>Bensin</a:t>
            </a:r>
            <a:r>
              <a:rPr lang="en-US" dirty="0" smtClean="0"/>
              <a:t> RON 95</a:t>
            </a:r>
            <a:br>
              <a:rPr lang="en-US" dirty="0" smtClean="0"/>
            </a:br>
            <a:r>
              <a:rPr lang="en-US" sz="3600" dirty="0" smtClean="0"/>
              <a:t>Sulfur max 50 ppm ~ Spec for Euro 4 Standard</a:t>
            </a:r>
            <a:endParaRPr lang="en-US" sz="3600" dirty="0"/>
          </a:p>
        </p:txBody>
      </p:sp>
      <p:sp>
        <p:nvSpPr>
          <p:cNvPr id="5" name="Oval 4"/>
          <p:cNvSpPr/>
          <p:nvPr/>
        </p:nvSpPr>
        <p:spPr>
          <a:xfrm>
            <a:off x="4876800" y="3276600"/>
            <a:ext cx="12954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p:cNvSpPr txBox="1"/>
          <p:nvPr/>
        </p:nvSpPr>
        <p:spPr>
          <a:xfrm>
            <a:off x="609600" y="1828800"/>
            <a:ext cx="1905000" cy="369332"/>
          </a:xfrm>
          <a:prstGeom prst="rect">
            <a:avLst/>
          </a:prstGeom>
          <a:noFill/>
        </p:spPr>
        <p:txBody>
          <a:bodyPr wrap="square" rtlCol="0">
            <a:spAutoFit/>
          </a:bodyPr>
          <a:lstStyle/>
          <a:p>
            <a:r>
              <a:rPr lang="en-US" dirty="0" smtClean="0"/>
              <a:t>Table 2a</a:t>
            </a:r>
            <a:endParaRPr lang="en-US" dirty="0"/>
          </a:p>
        </p:txBody>
      </p:sp>
    </p:spTree>
    <p:extLst>
      <p:ext uri="{BB962C8B-B14F-4D97-AF65-F5344CB8AC3E}">
        <p14:creationId xmlns:p14="http://schemas.microsoft.com/office/powerpoint/2010/main" val="2369255993"/>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 y="762000"/>
            <a:ext cx="8915400" cy="1143000"/>
          </a:xfrm>
        </p:spPr>
        <p:txBody>
          <a:bodyPr>
            <a:normAutofit fontScale="90000"/>
          </a:bodyPr>
          <a:lstStyle/>
          <a:p>
            <a:r>
              <a:rPr lang="en-US" dirty="0" smtClean="0"/>
              <a:t>MALAYSIA </a:t>
            </a:r>
            <a:br>
              <a:rPr lang="en-US" dirty="0" smtClean="0"/>
            </a:br>
            <a:r>
              <a:rPr lang="en-US" dirty="0" err="1" smtClean="0"/>
              <a:t>Harga</a:t>
            </a:r>
            <a:r>
              <a:rPr lang="en-US" dirty="0" smtClean="0"/>
              <a:t> Solar 51 Sulfur max 50 </a:t>
            </a:r>
            <a:r>
              <a:rPr lang="en-US" sz="2000" dirty="0" smtClean="0"/>
              <a:t>ppm</a:t>
            </a:r>
            <a:r>
              <a:rPr lang="en-US" dirty="0" smtClean="0"/>
              <a:t/>
            </a:r>
            <a:br>
              <a:rPr lang="en-US" dirty="0" smtClean="0"/>
            </a:br>
            <a:r>
              <a:rPr lang="en-US" b="1" dirty="0" smtClean="0">
                <a:solidFill>
                  <a:srgbClr val="000000"/>
                </a:solidFill>
              </a:rPr>
              <a:t>~ </a:t>
            </a:r>
            <a:r>
              <a:rPr lang="en-US" b="1" dirty="0">
                <a:solidFill>
                  <a:srgbClr val="000000"/>
                </a:solidFill>
              </a:rPr>
              <a:t>for Euro 4 </a:t>
            </a:r>
            <a:r>
              <a:rPr lang="en-US" b="1" dirty="0" smtClean="0">
                <a:solidFill>
                  <a:srgbClr val="000000"/>
                </a:solidFill>
              </a:rPr>
              <a:t>Standard</a:t>
            </a:r>
            <a:endParaRPr lang="en-US" dirty="0"/>
          </a:p>
        </p:txBody>
      </p:sp>
      <p:graphicFrame>
        <p:nvGraphicFramePr>
          <p:cNvPr id="3" name="Table 2"/>
          <p:cNvGraphicFramePr>
            <a:graphicFrameLocks noGrp="1"/>
          </p:cNvGraphicFramePr>
          <p:nvPr>
            <p:extLst>
              <p:ext uri="{D42A27DB-BD31-4B8C-83A1-F6EECF244321}">
                <p14:modId xmlns:p14="http://schemas.microsoft.com/office/powerpoint/2010/main" val="1151701927"/>
              </p:ext>
            </p:extLst>
          </p:nvPr>
        </p:nvGraphicFramePr>
        <p:xfrm>
          <a:off x="457200" y="2761370"/>
          <a:ext cx="8229598" cy="3410830"/>
        </p:xfrm>
        <a:graphic>
          <a:graphicData uri="http://schemas.openxmlformats.org/drawingml/2006/table">
            <a:tbl>
              <a:tblPr/>
              <a:tblGrid>
                <a:gridCol w="2209800"/>
                <a:gridCol w="304800"/>
                <a:gridCol w="1371600"/>
                <a:gridCol w="1752600"/>
                <a:gridCol w="2491946"/>
                <a:gridCol w="98852"/>
              </a:tblGrid>
              <a:tr h="116050">
                <a:tc>
                  <a:txBody>
                    <a:bodyPr/>
                    <a:lstStyle/>
                    <a:p>
                      <a:pPr algn="l" fontAlgn="b"/>
                      <a:r>
                        <a:rPr lang="en-US" sz="2000" b="0" i="0" u="none" strike="noStrike" dirty="0" err="1" smtClean="0">
                          <a:solidFill>
                            <a:srgbClr val="000000"/>
                          </a:solidFill>
                          <a:effectLst/>
                          <a:latin typeface="Calibri"/>
                        </a:rPr>
                        <a:t>Kurs</a:t>
                      </a:r>
                      <a:r>
                        <a:rPr lang="en-US" sz="2000" b="0" i="0" u="none" strike="noStrike" dirty="0" smtClean="0">
                          <a:solidFill>
                            <a:srgbClr val="000000"/>
                          </a:solidFill>
                          <a:effectLst/>
                          <a:latin typeface="Calibri"/>
                        </a:rPr>
                        <a:t> RMY/RP</a:t>
                      </a: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smtClean="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3,340.00 </a:t>
                      </a: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210051">
                <a:tc>
                  <a:txBody>
                    <a:bodyPr/>
                    <a:lstStyle/>
                    <a:p>
                      <a:pPr algn="l" fontAlgn="b"/>
                      <a:r>
                        <a:rPr lang="en-US" sz="2000" b="0" i="0" u="none" strike="noStrike" dirty="0" err="1" smtClean="0">
                          <a:solidFill>
                            <a:srgbClr val="000000"/>
                          </a:solidFill>
                          <a:effectLst/>
                          <a:latin typeface="Calibri"/>
                        </a:rPr>
                        <a:t>Harga</a:t>
                      </a:r>
                      <a:r>
                        <a:rPr lang="en-US" sz="2000" b="0" i="0" u="none" strike="noStrike" dirty="0" smtClean="0">
                          <a:solidFill>
                            <a:srgbClr val="000000"/>
                          </a:solidFill>
                          <a:effectLst/>
                          <a:latin typeface="Calibri"/>
                        </a:rPr>
                        <a:t> SPBU (RMY)</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1.55 </a:t>
                      </a: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116050">
                <a:tc>
                  <a:txBody>
                    <a:bodyPr/>
                    <a:lstStyle/>
                    <a:p>
                      <a:pPr algn="l" fontAlgn="b"/>
                      <a:r>
                        <a:rPr lang="en-US" sz="2000" b="0" i="0" u="none" strike="noStrike" dirty="0" err="1" smtClean="0">
                          <a:solidFill>
                            <a:srgbClr val="000000"/>
                          </a:solidFill>
                          <a:effectLst/>
                          <a:latin typeface="Calibri"/>
                        </a:rPr>
                        <a:t>Harga</a:t>
                      </a:r>
                      <a:r>
                        <a:rPr lang="en-US" sz="2000" b="0" i="0" u="none" strike="noStrike" dirty="0" smtClean="0">
                          <a:solidFill>
                            <a:srgbClr val="000000"/>
                          </a:solidFill>
                          <a:effectLst/>
                          <a:latin typeface="Calibri"/>
                        </a:rPr>
                        <a:t> SPBU </a:t>
                      </a:r>
                      <a:r>
                        <a:rPr lang="en-US" sz="2000" b="0" i="0" u="none" strike="noStrike" dirty="0" err="1" smtClean="0">
                          <a:solidFill>
                            <a:srgbClr val="000000"/>
                          </a:solidFill>
                          <a:effectLst/>
                          <a:latin typeface="Calibri"/>
                        </a:rPr>
                        <a:t>Rp</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5,177.00 </a:t>
                      </a: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116050">
                <a:tc>
                  <a:txBody>
                    <a:bodyPr/>
                    <a:lstStyle/>
                    <a:p>
                      <a:pPr algn="l" fontAlgn="b"/>
                      <a:r>
                        <a:rPr lang="en-US" sz="2000" b="0" i="0" u="none" strike="noStrike" dirty="0" smtClean="0">
                          <a:solidFill>
                            <a:srgbClr val="000000"/>
                          </a:solidFill>
                          <a:effectLst/>
                          <a:latin typeface="Calibri"/>
                        </a:rPr>
                        <a:t>MOPS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0070C0"/>
                    </a:solidFill>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0070C0"/>
                    </a:solidFill>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3,341.19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0070C0"/>
                    </a:solidFill>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3,841.19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0070C0"/>
                    </a:solidFill>
                  </a:tcPr>
                </a:tc>
                <a:tc>
                  <a:txBody>
                    <a:bodyPr/>
                    <a:lstStyle/>
                    <a:p>
                      <a:pPr algn="l" fontAlgn="b"/>
                      <a:endParaRPr lang="en-US" sz="2000" b="0" i="0" u="none" strike="noStrike">
                        <a:solidFill>
                          <a:srgbClr val="000000"/>
                        </a:solidFill>
                        <a:effectLst/>
                        <a:latin typeface="Calibri"/>
                      </a:endParaRP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210051">
                <a:tc>
                  <a:txBody>
                    <a:bodyPr/>
                    <a:lstStyle/>
                    <a:p>
                      <a:pPr algn="l" fontAlgn="b"/>
                      <a:r>
                        <a:rPr lang="en-US" sz="2000" b="0" i="0" u="none" strike="noStrike" dirty="0" smtClean="0">
                          <a:solidFill>
                            <a:srgbClr val="000000"/>
                          </a:solidFill>
                          <a:effectLst/>
                          <a:latin typeface="Calibri"/>
                        </a:rPr>
                        <a:t>Alpha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207.08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207.08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92D050"/>
                    </a:solidFill>
                  </a:tcPr>
                </a:tc>
                <a:tc>
                  <a:txBody>
                    <a:bodyPr/>
                    <a:lstStyle/>
                    <a:p>
                      <a:pPr algn="l" fontAlgn="b"/>
                      <a:r>
                        <a:rPr lang="en-US" sz="2000" b="0" i="0" u="none" strike="noStrike">
                          <a:solidFill>
                            <a:srgbClr val="000000"/>
                          </a:solidFill>
                          <a:effectLst/>
                          <a:latin typeface="Calibri"/>
                        </a:rPr>
                        <a:t>4 sen</a:t>
                      </a: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210051">
                <a:tc>
                  <a:txBody>
                    <a:bodyPr/>
                    <a:lstStyle/>
                    <a:p>
                      <a:pPr algn="l" fontAlgn="b"/>
                      <a:r>
                        <a:rPr lang="en-US" sz="2000" b="0" i="0" u="none" strike="noStrike" dirty="0" err="1">
                          <a:solidFill>
                            <a:srgbClr val="000000"/>
                          </a:solidFill>
                          <a:effectLst/>
                          <a:latin typeface="Calibri"/>
                        </a:rPr>
                        <a:t>Opr</a:t>
                      </a:r>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Cost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493.89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493.89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92D050"/>
                    </a:solidFill>
                  </a:tcPr>
                </a:tc>
                <a:tc>
                  <a:txBody>
                    <a:bodyPr/>
                    <a:lstStyle/>
                    <a:p>
                      <a:pPr algn="l" fontAlgn="b"/>
                      <a:r>
                        <a:rPr lang="en-US" sz="2000" b="0" i="0" u="none" strike="noStrike">
                          <a:solidFill>
                            <a:srgbClr val="000000"/>
                          </a:solidFill>
                          <a:effectLst/>
                          <a:latin typeface="Calibri"/>
                        </a:rPr>
                        <a:t>9,54 sen</a:t>
                      </a: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210051">
                <a:tc>
                  <a:txBody>
                    <a:bodyPr/>
                    <a:lstStyle/>
                    <a:p>
                      <a:pPr algn="l" fontAlgn="b"/>
                      <a:r>
                        <a:rPr lang="en-US" sz="2000" b="0" i="0" u="none" strike="noStrike" dirty="0">
                          <a:solidFill>
                            <a:srgbClr val="000000"/>
                          </a:solidFill>
                          <a:effectLst/>
                          <a:latin typeface="Calibri"/>
                        </a:rPr>
                        <a:t>OC </a:t>
                      </a:r>
                      <a:r>
                        <a:rPr lang="en-US" sz="2000" b="0" i="0" u="none" strike="noStrike" dirty="0" smtClean="0">
                          <a:solidFill>
                            <a:srgbClr val="000000"/>
                          </a:solidFill>
                          <a:effectLst/>
                          <a:latin typeface="Calibri"/>
                        </a:rPr>
                        <a:t>Margin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116.48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116.48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92D050"/>
                    </a:solidFill>
                  </a:tcPr>
                </a:tc>
                <a:tc>
                  <a:txBody>
                    <a:bodyPr/>
                    <a:lstStyle/>
                    <a:p>
                      <a:pPr algn="l" fontAlgn="b"/>
                      <a:r>
                        <a:rPr lang="en-US" sz="2000" b="0" i="0" u="none" strike="noStrike">
                          <a:solidFill>
                            <a:srgbClr val="000000"/>
                          </a:solidFill>
                          <a:effectLst/>
                          <a:latin typeface="Calibri"/>
                        </a:rPr>
                        <a:t>2,25 sen</a:t>
                      </a: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210051">
                <a:tc>
                  <a:txBody>
                    <a:bodyPr/>
                    <a:lstStyle/>
                    <a:p>
                      <a:pPr algn="l" fontAlgn="b"/>
                      <a:r>
                        <a:rPr lang="en-US" sz="2000" b="0" i="0" u="none" strike="noStrike" dirty="0">
                          <a:solidFill>
                            <a:srgbClr val="000000"/>
                          </a:solidFill>
                          <a:effectLst/>
                          <a:latin typeface="Calibri"/>
                        </a:rPr>
                        <a:t>SPBU </a:t>
                      </a:r>
                      <a:r>
                        <a:rPr lang="en-US" sz="2000" b="0" i="0" u="none" strike="noStrike" dirty="0" smtClean="0">
                          <a:solidFill>
                            <a:srgbClr val="000000"/>
                          </a:solidFill>
                          <a:effectLst/>
                          <a:latin typeface="Calibri"/>
                        </a:rPr>
                        <a:t>Margin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362.39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362.39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92D050"/>
                    </a:solidFill>
                  </a:tcPr>
                </a:tc>
                <a:tc>
                  <a:txBody>
                    <a:bodyPr/>
                    <a:lstStyle/>
                    <a:p>
                      <a:pPr algn="l" fontAlgn="b"/>
                      <a:r>
                        <a:rPr lang="en-US" sz="2000" b="0" i="0" u="none" strike="noStrike">
                          <a:solidFill>
                            <a:srgbClr val="000000"/>
                          </a:solidFill>
                          <a:effectLst/>
                          <a:latin typeface="Calibri"/>
                        </a:rPr>
                        <a:t>7 sen</a:t>
                      </a: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r>
              <a:tr h="240206">
                <a:tc>
                  <a:txBody>
                    <a:bodyPr/>
                    <a:lstStyle/>
                    <a:p>
                      <a:pPr algn="l" fontAlgn="b"/>
                      <a:r>
                        <a:rPr lang="en-US" sz="2000" b="0" i="0" u="none" strike="noStrike" dirty="0">
                          <a:solidFill>
                            <a:srgbClr val="000000"/>
                          </a:solidFill>
                          <a:effectLst/>
                          <a:latin typeface="Calibri"/>
                        </a:rPr>
                        <a:t>Sales </a:t>
                      </a:r>
                      <a:r>
                        <a:rPr lang="en-US" sz="2000" b="0" i="0" u="none" strike="noStrike" dirty="0" smtClean="0">
                          <a:solidFill>
                            <a:srgbClr val="000000"/>
                          </a:solidFill>
                          <a:effectLst/>
                          <a:latin typeface="Calibri"/>
                        </a:rPr>
                        <a:t>Tax/Subsidy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FFFF00"/>
                    </a:solidFill>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FFFF00"/>
                    </a:solidFill>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655.97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FFFF00"/>
                    </a:solidFill>
                  </a:tcPr>
                </a:tc>
                <a:tc>
                  <a:txBody>
                    <a:bodyPr/>
                    <a:lstStyle/>
                    <a:p>
                      <a:pPr algn="r" fontAlgn="b"/>
                      <a:r>
                        <a:rPr lang="en-US" sz="2000" b="0" i="0" u="none" strike="noStrike" dirty="0">
                          <a:solidFill>
                            <a:srgbClr val="000000"/>
                          </a:solidFill>
                          <a:effectLst/>
                          <a:latin typeface="Calibri"/>
                        </a:rPr>
                        <a:t>          </a:t>
                      </a:r>
                      <a:r>
                        <a:rPr lang="en-US" sz="2000" b="0" i="0" u="none" strike="noStrike" dirty="0" smtClean="0">
                          <a:solidFill>
                            <a:srgbClr val="000000"/>
                          </a:solidFill>
                          <a:effectLst/>
                          <a:latin typeface="Calibri"/>
                        </a:rPr>
                        <a:t>155.97 </a:t>
                      </a:r>
                      <a:endParaRPr lang="en-US" sz="2000" b="0" i="0" u="none" strike="noStrike" dirty="0">
                        <a:solidFill>
                          <a:srgbClr val="000000"/>
                        </a:solidFill>
                        <a:effectLst/>
                        <a:latin typeface="Calibri"/>
                      </a:endParaRP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92D050"/>
                    </a:solidFill>
                  </a:tcPr>
                </a:tc>
                <a:tc>
                  <a:txBody>
                    <a:bodyPr/>
                    <a:lstStyle/>
                    <a:p>
                      <a:pPr algn="l" fontAlgn="b"/>
                      <a:r>
                        <a:rPr lang="en-US" sz="2000" b="0" i="0" u="none" strike="noStrike" dirty="0">
                          <a:solidFill>
                            <a:srgbClr val="000000"/>
                          </a:solidFill>
                          <a:effectLst/>
                          <a:latin typeface="Calibri"/>
                        </a:rPr>
                        <a:t>19,64 </a:t>
                      </a:r>
                      <a:r>
                        <a:rPr lang="en-US" sz="2000" b="0" i="0" u="none" strike="noStrike" dirty="0" err="1">
                          <a:solidFill>
                            <a:srgbClr val="000000"/>
                          </a:solidFill>
                          <a:effectLst/>
                          <a:latin typeface="Calibri"/>
                        </a:rPr>
                        <a:t>sen</a:t>
                      </a:r>
                      <a:r>
                        <a:rPr lang="en-US" sz="2000" b="0" i="0" u="none" strike="noStrike" dirty="0">
                          <a:solidFill>
                            <a:srgbClr val="000000"/>
                          </a:solidFill>
                          <a:effectLst/>
                          <a:latin typeface="Calibri"/>
                        </a:rPr>
                        <a:t> by Government Discretion</a:t>
                      </a: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FFFF00"/>
                    </a:solidFill>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FFFF00"/>
                    </a:solidFill>
                  </a:tcPr>
                </a:tc>
              </a:tr>
              <a:tr h="307702">
                <a:tc>
                  <a:txBody>
                    <a:bodyPr/>
                    <a:lstStyle/>
                    <a:p>
                      <a:pPr algn="l" fontAlgn="b"/>
                      <a:r>
                        <a:rPr lang="en-US" sz="2000" b="0" i="0" u="none" strike="noStrike" dirty="0" err="1" smtClean="0">
                          <a:solidFill>
                            <a:srgbClr val="000000"/>
                          </a:solidFill>
                          <a:effectLst/>
                          <a:latin typeface="Calibri"/>
                        </a:rPr>
                        <a:t>Harga</a:t>
                      </a:r>
                      <a:r>
                        <a:rPr lang="en-US" sz="2000" b="0" i="0" u="none" strike="noStrike" dirty="0" smtClean="0">
                          <a:solidFill>
                            <a:srgbClr val="000000"/>
                          </a:solidFill>
                          <a:effectLst/>
                          <a:latin typeface="Calibri"/>
                        </a:rPr>
                        <a:t> SPBU (</a:t>
                      </a:r>
                      <a:r>
                        <a:rPr lang="en-US" sz="2000" b="0" i="0" u="none" strike="noStrike" dirty="0" err="1" smtClean="0">
                          <a:solidFill>
                            <a:srgbClr val="000000"/>
                          </a:solidFill>
                          <a:effectLst/>
                          <a:latin typeface="Calibri"/>
                        </a:rPr>
                        <a:t>Rp</a:t>
                      </a:r>
                      <a:r>
                        <a:rPr lang="en-US" sz="2000" b="0" i="0" u="none" strike="noStrike" dirty="0" smtClean="0">
                          <a:solidFill>
                            <a:srgbClr val="000000"/>
                          </a:solidFill>
                          <a:effectLst/>
                          <a:latin typeface="Calibri"/>
                        </a:rPr>
                        <a:t>)</a:t>
                      </a:r>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w="9525" cap="flat" cmpd="sng" algn="ctr">
                      <a:solidFill>
                        <a:schemeClr val="tx1"/>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tx1"/>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smtClean="0">
                          <a:solidFill>
                            <a:srgbClr val="000000"/>
                          </a:solidFill>
                          <a:effectLst/>
                          <a:latin typeface="Calibri"/>
                        </a:rPr>
                        <a:t>        </a:t>
                      </a:r>
                      <a:r>
                        <a:rPr lang="en-US" sz="2000" b="0" i="0" u="none" strike="noStrike" dirty="0">
                          <a:solidFill>
                            <a:srgbClr val="000000"/>
                          </a:solidFill>
                          <a:effectLst/>
                          <a:latin typeface="Calibri"/>
                        </a:rPr>
                        <a:t>5,177.00 </a:t>
                      </a: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tcPr>
                </a:tc>
                <a:tc>
                  <a:txBody>
                    <a:bodyPr/>
                    <a:lstStyle/>
                    <a:p>
                      <a:pPr algn="r" fontAlgn="b"/>
                      <a:r>
                        <a:rPr lang="en-US" sz="2000" b="0" i="0" u="none" strike="noStrike" dirty="0">
                          <a:solidFill>
                            <a:srgbClr val="000000"/>
                          </a:solidFill>
                          <a:effectLst/>
                          <a:latin typeface="Calibri"/>
                        </a:rPr>
                        <a:t>           5,177.00 </a:t>
                      </a:r>
                    </a:p>
                  </a:txBody>
                  <a:tcPr marL="5803" marR="5803" marT="5803" marB="0" anchor="b">
                    <a:lnL>
                      <a:noFill/>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92D050"/>
                    </a:solidFill>
                  </a:tcPr>
                </a:tc>
                <a:tc>
                  <a:txBody>
                    <a:bodyPr/>
                    <a:lstStyle/>
                    <a:p>
                      <a:pPr algn="l" fontAlgn="b"/>
                      <a:endParaRPr lang="en-US" sz="2000" b="0" i="0" u="none" strike="noStrike" dirty="0">
                        <a:solidFill>
                          <a:srgbClr val="000000"/>
                        </a:solidFill>
                        <a:effectLst/>
                        <a:latin typeface="Calibri"/>
                      </a:endParaRPr>
                    </a:p>
                  </a:txBody>
                  <a:tcPr marL="5803" marR="5803" marT="5803" marB="0" anchor="b">
                    <a:lnL>
                      <a:noFill/>
                    </a:lnL>
                    <a:lnR w="9525" cap="flat" cmpd="sng" algn="ctr">
                      <a:solidFill>
                        <a:schemeClr val="bg2"/>
                      </a:solidFill>
                      <a:prstDash val="solid"/>
                      <a:round/>
                      <a:headEnd type="none" w="med" len="med"/>
                      <a:tailEnd type="none" w="med" len="med"/>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FFFF00"/>
                    </a:solidFill>
                  </a:tcPr>
                </a:tc>
                <a:tc>
                  <a:txBody>
                    <a:bodyPr/>
                    <a:lstStyle/>
                    <a:p>
                      <a:pPr algn="l" fontAlgn="b"/>
                      <a:endParaRPr lang="en-US" sz="2000" b="0" i="0" u="none" strike="noStrike" dirty="0">
                        <a:solidFill>
                          <a:srgbClr val="000000"/>
                        </a:solidFill>
                        <a:effectLst/>
                        <a:latin typeface="Calibri"/>
                      </a:endParaRPr>
                    </a:p>
                  </a:txBody>
                  <a:tcPr marL="5803" marR="5803" marT="5803" marB="0" anchor="b">
                    <a:lnL w="9525" cap="flat" cmpd="sng" algn="ctr">
                      <a:solidFill>
                        <a:schemeClr val="bg2"/>
                      </a:solidFill>
                      <a:prstDash val="solid"/>
                      <a:round/>
                      <a:headEnd type="none" w="med" len="med"/>
                      <a:tailEnd type="none" w="med" len="med"/>
                    </a:lnL>
                    <a:lnR>
                      <a:noFill/>
                    </a:lnR>
                    <a:lnT w="9525" cap="flat" cmpd="sng" algn="ctr">
                      <a:solidFill>
                        <a:schemeClr val="bg2"/>
                      </a:solidFill>
                      <a:prstDash val="solid"/>
                      <a:round/>
                      <a:headEnd type="none" w="med" len="med"/>
                      <a:tailEnd type="none" w="med" len="med"/>
                    </a:lnT>
                    <a:lnB w="9525" cap="flat" cmpd="sng" algn="ctr">
                      <a:solidFill>
                        <a:schemeClr val="bg2"/>
                      </a:solidFill>
                      <a:prstDash val="solid"/>
                      <a:round/>
                      <a:headEnd type="none" w="med" len="med"/>
                      <a:tailEnd type="none" w="med" len="med"/>
                    </a:lnB>
                    <a:solidFill>
                      <a:srgbClr val="FFFF00"/>
                    </a:solidFill>
                  </a:tcPr>
                </a:tc>
              </a:tr>
            </a:tbl>
          </a:graphicData>
        </a:graphic>
      </p:graphicFrame>
      <p:graphicFrame>
        <p:nvGraphicFramePr>
          <p:cNvPr id="6" name="Table 5"/>
          <p:cNvGraphicFramePr>
            <a:graphicFrameLocks noGrp="1"/>
          </p:cNvGraphicFramePr>
          <p:nvPr/>
        </p:nvGraphicFramePr>
        <p:xfrm>
          <a:off x="8711514" y="4460789"/>
          <a:ext cx="208280" cy="365760"/>
        </p:xfrm>
        <a:graphic>
          <a:graphicData uri="http://schemas.openxmlformats.org/drawingml/2006/table">
            <a:tbl>
              <a:tblPr/>
              <a:tblGrid>
                <a:gridCol w="208280"/>
              </a:tblGrid>
              <a:tr h="0">
                <a:tc>
                  <a:txBody>
                    <a:bodyPr/>
                    <a:lstStyle/>
                    <a:p>
                      <a:endParaRPr lang="en-US" dirty="0"/>
                    </a:p>
                  </a:txBody>
                  <a:tcPr>
                    <a:lnL w="9525" cmpd="sng">
                      <a:solidFill>
                        <a:schemeClr val="bg2"/>
                      </a:solidFill>
                      <a:prstDash val="solid"/>
                    </a:lnL>
                    <a:lnR w="9525" cmpd="sng">
                      <a:solidFill>
                        <a:schemeClr val="bg2"/>
                      </a:solidFill>
                      <a:prstDash val="solid"/>
                    </a:lnR>
                    <a:lnT w="9525" cmpd="sng">
                      <a:solidFill>
                        <a:schemeClr val="bg2"/>
                      </a:solidFill>
                      <a:prstDash val="solid"/>
                    </a:lnT>
                    <a:lnB w="9525" cmpd="sng">
                      <a:solidFill>
                        <a:schemeClr val="bg2"/>
                      </a:solidFill>
                      <a:prstDash val="solid"/>
                    </a:lnB>
                  </a:tcPr>
                </a:tc>
              </a:tr>
            </a:tbl>
          </a:graphicData>
        </a:graphic>
      </p:graphicFrame>
      <p:sp>
        <p:nvSpPr>
          <p:cNvPr id="5" name="Oval 4"/>
          <p:cNvSpPr/>
          <p:nvPr/>
        </p:nvSpPr>
        <p:spPr>
          <a:xfrm>
            <a:off x="4953000" y="3606114"/>
            <a:ext cx="1295400" cy="4572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p:cNvSpPr txBox="1"/>
          <p:nvPr/>
        </p:nvSpPr>
        <p:spPr>
          <a:xfrm>
            <a:off x="381000" y="2297668"/>
            <a:ext cx="1905000" cy="369332"/>
          </a:xfrm>
          <a:prstGeom prst="rect">
            <a:avLst/>
          </a:prstGeom>
          <a:noFill/>
        </p:spPr>
        <p:txBody>
          <a:bodyPr wrap="square" rtlCol="0">
            <a:spAutoFit/>
          </a:bodyPr>
          <a:lstStyle/>
          <a:p>
            <a:r>
              <a:rPr lang="en-US" dirty="0" smtClean="0"/>
              <a:t>Table 2b</a:t>
            </a:r>
            <a:endParaRPr lang="en-US" dirty="0"/>
          </a:p>
        </p:txBody>
      </p:sp>
    </p:spTree>
    <p:extLst>
      <p:ext uri="{BB962C8B-B14F-4D97-AF65-F5344CB8AC3E}">
        <p14:creationId xmlns:p14="http://schemas.microsoft.com/office/powerpoint/2010/main" val="1521526397"/>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What We Pay For In A Gallon Of Regular Gasoline (March 2016) Retail Price: $1.97/gallo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28949" y="1194486"/>
            <a:ext cx="1866122" cy="1905000"/>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What We Pay For In A Gallon Of Diesel (March 2016) Retail Price: $2.09/gallo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72164" y="1196544"/>
            <a:ext cx="1866122" cy="1905000"/>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 name="Table 1"/>
          <p:cNvGraphicFramePr>
            <a:graphicFrameLocks noGrp="1"/>
          </p:cNvGraphicFramePr>
          <p:nvPr>
            <p:extLst>
              <p:ext uri="{D42A27DB-BD31-4B8C-83A1-F6EECF244321}">
                <p14:modId xmlns:p14="http://schemas.microsoft.com/office/powerpoint/2010/main" val="3350910156"/>
              </p:ext>
            </p:extLst>
          </p:nvPr>
        </p:nvGraphicFramePr>
        <p:xfrm>
          <a:off x="838200" y="2743200"/>
          <a:ext cx="7696200" cy="3617595"/>
        </p:xfrm>
        <a:graphic>
          <a:graphicData uri="http://schemas.openxmlformats.org/drawingml/2006/table">
            <a:tbl>
              <a:tblPr firstRow="1"/>
              <a:tblGrid>
                <a:gridCol w="4041579"/>
                <a:gridCol w="1816723"/>
                <a:gridCol w="1837898"/>
              </a:tblGrid>
              <a:tr h="381000">
                <a:tc gridSpan="3">
                  <a:txBody>
                    <a:bodyPr/>
                    <a:lstStyle/>
                    <a:p>
                      <a:pPr algn="ctr" fontAlgn="b"/>
                      <a:endParaRPr lang="en-US" sz="2000" b="0" i="0" u="none" strike="noStrike" dirty="0">
                        <a:solidFill>
                          <a:srgbClr val="000000"/>
                        </a:solidFill>
                        <a:effectLst/>
                        <a:latin typeface="Calibri"/>
                      </a:endParaRPr>
                    </a:p>
                  </a:txBody>
                  <a:tcPr marL="9525" marR="9525" marT="9525" marB="0" anchor="b">
                    <a:lnL>
                      <a:noFill/>
                    </a:lnL>
                    <a:lnR>
                      <a:noFill/>
                    </a:lnR>
                    <a:lnT>
                      <a:noFill/>
                    </a:lnT>
                    <a:lnB w="12700" cap="flat" cmpd="sng" algn="ctr">
                      <a:solidFill>
                        <a:schemeClr val="tx1"/>
                      </a:solidFill>
                      <a:prstDash val="solid"/>
                      <a:round/>
                      <a:headEnd type="none" w="med" len="med"/>
                      <a:tailEnd type="none" w="med" len="med"/>
                    </a:lnB>
                  </a:tcPr>
                </a:tc>
                <a:tc hMerge="1">
                  <a:txBody>
                    <a:bodyPr/>
                    <a:lstStyle/>
                    <a:p>
                      <a:pPr algn="l" fontAlgn="b"/>
                      <a:endParaRPr lang="en-US" sz="1100" b="0" i="0" u="none" strike="noStrike" dirty="0">
                        <a:solidFill>
                          <a:srgbClr val="000000"/>
                        </a:solidFill>
                        <a:effectLst/>
                        <a:latin typeface="Calibri"/>
                      </a:endParaRPr>
                    </a:p>
                  </a:txBody>
                  <a:tcPr marL="9525" marR="9525" marT="9525" marB="0" anchor="b">
                    <a:lnL>
                      <a:noFill/>
                    </a:lnL>
                    <a:lnR>
                      <a:noFill/>
                    </a:lnR>
                    <a:lnT>
                      <a:noFill/>
                    </a:lnT>
                    <a:lnB>
                      <a:noFill/>
                    </a:lnB>
                  </a:tcPr>
                </a:tc>
                <a:tc hMerge="1">
                  <a:txBody>
                    <a:bodyPr/>
                    <a:lstStyle/>
                    <a:p>
                      <a:pPr algn="l" fontAlgn="b"/>
                      <a:endParaRPr lang="en-US" sz="1100" b="0" i="0" u="none" strike="noStrike" dirty="0">
                        <a:solidFill>
                          <a:srgbClr val="000000"/>
                        </a:solidFill>
                        <a:effectLst/>
                        <a:latin typeface="Calibri"/>
                      </a:endParaRPr>
                    </a:p>
                  </a:txBody>
                  <a:tcPr marL="9525" marR="9525" marT="9525" marB="0" anchor="b">
                    <a:lnL>
                      <a:noFill/>
                    </a:lnL>
                    <a:lnR>
                      <a:noFill/>
                    </a:lnR>
                    <a:lnT>
                      <a:noFill/>
                    </a:lnT>
                    <a:lnB>
                      <a:noFill/>
                    </a:lnB>
                  </a:tcPr>
                </a:tc>
              </a:tr>
              <a:tr h="609600">
                <a:tc>
                  <a:txBody>
                    <a:bodyPr/>
                    <a:lstStyle/>
                    <a:p>
                      <a:pPr algn="ctr" fontAlgn="b"/>
                      <a:r>
                        <a:rPr lang="en-US" sz="1400" b="0" i="0" u="none" strike="noStrike" dirty="0" smtClean="0">
                          <a:solidFill>
                            <a:srgbClr val="000000"/>
                          </a:solidFill>
                          <a:effectLst/>
                          <a:latin typeface="Calibri"/>
                        </a:rPr>
                        <a:t>ITEM</a:t>
                      </a:r>
                    </a:p>
                    <a:p>
                      <a:pPr algn="l" fontAlgn="b"/>
                      <a:endParaRPr lang="en-US" sz="14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ctr" fontAlgn="b"/>
                      <a:r>
                        <a:rPr lang="en-US" sz="1400" b="0" i="0" u="none" strike="noStrike" dirty="0">
                          <a:solidFill>
                            <a:srgbClr val="000000"/>
                          </a:solidFill>
                          <a:effectLst/>
                          <a:latin typeface="Calibri"/>
                        </a:rPr>
                        <a:t>Gasoline RON 92 </a:t>
                      </a:r>
                      <a:endParaRPr lang="en-US" sz="1400" b="0" i="0" u="none" strike="noStrike" dirty="0" smtClean="0">
                        <a:solidFill>
                          <a:srgbClr val="000000"/>
                        </a:solidFill>
                        <a:effectLst/>
                        <a:latin typeface="Calibri"/>
                      </a:endParaRPr>
                    </a:p>
                    <a:p>
                      <a:pPr algn="ctr" fontAlgn="b"/>
                      <a:r>
                        <a:rPr lang="en-US" sz="1400" b="0" i="0" u="none" strike="noStrike" dirty="0" smtClean="0">
                          <a:solidFill>
                            <a:srgbClr val="000000"/>
                          </a:solidFill>
                          <a:effectLst/>
                          <a:latin typeface="Calibri"/>
                        </a:rPr>
                        <a:t>S max </a:t>
                      </a:r>
                      <a:r>
                        <a:rPr lang="en-US" sz="1400" b="0" i="0" u="none" strike="noStrike" dirty="0">
                          <a:solidFill>
                            <a:srgbClr val="000000"/>
                          </a:solidFill>
                          <a:effectLst/>
                          <a:latin typeface="Calibri"/>
                        </a:rPr>
                        <a:t>10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fontAlgn="b"/>
                      <a:r>
                        <a:rPr lang="en-US" sz="1400" b="0" i="0" u="none" strike="noStrike" dirty="0">
                          <a:solidFill>
                            <a:srgbClr val="000000"/>
                          </a:solidFill>
                          <a:effectLst/>
                          <a:latin typeface="Calibri"/>
                        </a:rPr>
                        <a:t>Diesel 51 S max 10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190500">
                <a:tc>
                  <a:txBody>
                    <a:bodyPr/>
                    <a:lstStyle/>
                    <a:p>
                      <a:pPr algn="l" fontAlgn="b"/>
                      <a:r>
                        <a:rPr lang="en-US" sz="2400" b="0" i="0" u="none" strike="noStrike" dirty="0" err="1">
                          <a:solidFill>
                            <a:srgbClr val="000000"/>
                          </a:solidFill>
                          <a:effectLst/>
                          <a:latin typeface="Calibri"/>
                        </a:rPr>
                        <a:t>Harga</a:t>
                      </a:r>
                      <a:r>
                        <a:rPr lang="en-US" sz="2400" b="0" i="0" u="none" strike="noStrike" dirty="0">
                          <a:solidFill>
                            <a:srgbClr val="000000"/>
                          </a:solidFill>
                          <a:effectLst/>
                          <a:latin typeface="Calibri"/>
                        </a:rPr>
                        <a:t> SPBU per USG (US$)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2400" b="0" i="0" u="none" strike="noStrike" dirty="0">
                          <a:solidFill>
                            <a:srgbClr val="000000"/>
                          </a:solidFill>
                          <a:effectLst/>
                          <a:latin typeface="Calibri"/>
                        </a:rPr>
                        <a:t>1.97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fontAlgn="b"/>
                      <a:r>
                        <a:rPr lang="en-US" sz="2400" b="0" i="0" u="none" strike="noStrike" dirty="0">
                          <a:solidFill>
                            <a:srgbClr val="000000"/>
                          </a:solidFill>
                          <a:effectLst/>
                          <a:latin typeface="Calibri"/>
                        </a:rPr>
                        <a:t>2.09</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190500">
                <a:tc>
                  <a:txBody>
                    <a:bodyPr/>
                    <a:lstStyle/>
                    <a:p>
                      <a:pPr algn="l" fontAlgn="b"/>
                      <a:r>
                        <a:rPr lang="en-US" sz="2400" b="0" i="0" u="none" strike="noStrike" dirty="0" err="1">
                          <a:solidFill>
                            <a:srgbClr val="000000"/>
                          </a:solidFill>
                          <a:effectLst/>
                          <a:latin typeface="Calibri"/>
                        </a:rPr>
                        <a:t>Harga</a:t>
                      </a:r>
                      <a:r>
                        <a:rPr lang="en-US" sz="2400" b="0" i="0" u="none" strike="noStrike" dirty="0">
                          <a:solidFill>
                            <a:srgbClr val="000000"/>
                          </a:solidFill>
                          <a:effectLst/>
                          <a:latin typeface="Calibri"/>
                        </a:rPr>
                        <a:t> SPBU per L (US$)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2400" b="0" i="0" u="none" strike="noStrike" dirty="0">
                          <a:solidFill>
                            <a:srgbClr val="000000"/>
                          </a:solidFill>
                          <a:effectLst/>
                          <a:latin typeface="Calibri"/>
                        </a:rPr>
                        <a:t>0.52</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fontAlgn="b"/>
                      <a:r>
                        <a:rPr lang="en-US" sz="2400" b="0" i="0" u="none" strike="noStrike" dirty="0">
                          <a:solidFill>
                            <a:srgbClr val="000000"/>
                          </a:solidFill>
                          <a:effectLst/>
                          <a:latin typeface="Calibri"/>
                        </a:rPr>
                        <a:t>0.55</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190500">
                <a:tc>
                  <a:txBody>
                    <a:bodyPr/>
                    <a:lstStyle/>
                    <a:p>
                      <a:pPr algn="l" fontAlgn="b"/>
                      <a:r>
                        <a:rPr lang="it-IT" sz="2400" b="0" i="0" u="none" strike="noStrike" dirty="0" smtClean="0">
                          <a:solidFill>
                            <a:srgbClr val="C00000"/>
                          </a:solidFill>
                          <a:effectLst/>
                          <a:latin typeface="Calibri"/>
                        </a:rPr>
                        <a:t>~ Harga </a:t>
                      </a:r>
                      <a:r>
                        <a:rPr lang="it-IT" sz="2400" b="0" i="0" u="none" strike="noStrike" dirty="0">
                          <a:solidFill>
                            <a:srgbClr val="C00000"/>
                          </a:solidFill>
                          <a:effectLst/>
                          <a:latin typeface="Calibri"/>
                        </a:rPr>
                        <a:t>SPBU per L (Rp)</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2400" b="0" i="0" u="none" strike="noStrike" dirty="0" smtClean="0">
                          <a:solidFill>
                            <a:srgbClr val="C00000"/>
                          </a:solidFill>
                          <a:effectLst/>
                          <a:latin typeface="Calibri"/>
                        </a:rPr>
                        <a:t>6,721.78</a:t>
                      </a:r>
                      <a:endParaRPr lang="en-US" sz="2400" b="0" i="0" u="none" strike="noStrike" dirty="0">
                        <a:solidFill>
                          <a:srgbClr val="C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fontAlgn="b"/>
                      <a:r>
                        <a:rPr lang="en-US" sz="2400" b="0" i="0" u="none" strike="noStrike" dirty="0" smtClean="0">
                          <a:solidFill>
                            <a:srgbClr val="C00000"/>
                          </a:solidFill>
                          <a:effectLst/>
                          <a:latin typeface="Calibri"/>
                        </a:rPr>
                        <a:t>7,131.23</a:t>
                      </a:r>
                      <a:endParaRPr lang="en-US" sz="2400" b="0" i="0" u="none" strike="noStrike" dirty="0">
                        <a:solidFill>
                          <a:srgbClr val="C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190500">
                <a:tc>
                  <a:txBody>
                    <a:bodyPr/>
                    <a:lstStyle/>
                    <a:p>
                      <a:pPr algn="l" fontAlgn="b"/>
                      <a:r>
                        <a:rPr lang="en-US" sz="2400" b="0" i="0" u="none" strike="noStrike" dirty="0">
                          <a:solidFill>
                            <a:srgbClr val="000000"/>
                          </a:solidFill>
                          <a:effectLst/>
                          <a:latin typeface="Calibri"/>
                        </a:rPr>
                        <a:t>Percentage HPP </a:t>
                      </a:r>
                      <a:r>
                        <a:rPr lang="en-US" sz="1400" b="0" i="0" u="none" strike="noStrike" dirty="0" smtClean="0">
                          <a:solidFill>
                            <a:srgbClr val="000000"/>
                          </a:solidFill>
                          <a:effectLst/>
                          <a:latin typeface="Calibri"/>
                        </a:rPr>
                        <a:t>(Refinery</a:t>
                      </a:r>
                      <a:r>
                        <a:rPr lang="en-US" sz="1400" b="0" i="0" u="none" strike="noStrike" baseline="0" dirty="0" smtClean="0">
                          <a:solidFill>
                            <a:srgbClr val="000000"/>
                          </a:solidFill>
                          <a:effectLst/>
                          <a:latin typeface="Calibri"/>
                        </a:rPr>
                        <a:t>)</a:t>
                      </a:r>
                      <a:endParaRPr lang="en-US" sz="1400" b="0" i="0" u="none" strike="noStrike" dirty="0">
                        <a:solidFill>
                          <a:srgbClr val="0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2400" b="0" i="0" u="none" strike="noStrike" dirty="0">
                          <a:solidFill>
                            <a:srgbClr val="000000"/>
                          </a:solidFill>
                          <a:effectLst/>
                          <a:latin typeface="Calibri"/>
                        </a:rPr>
                        <a:t>64%</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fontAlgn="b"/>
                      <a:r>
                        <a:rPr lang="en-US" sz="2400" b="0" i="0" u="none" strike="noStrike" dirty="0">
                          <a:solidFill>
                            <a:srgbClr val="000000"/>
                          </a:solidFill>
                          <a:effectLst/>
                          <a:latin typeface="Calibri"/>
                        </a:rPr>
                        <a:t>56%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190500">
                <a:tc>
                  <a:txBody>
                    <a:bodyPr/>
                    <a:lstStyle/>
                    <a:p>
                      <a:pPr algn="l" fontAlgn="b"/>
                      <a:r>
                        <a:rPr lang="en-US" sz="2400" b="0" i="0" u="none" strike="noStrike" dirty="0">
                          <a:solidFill>
                            <a:srgbClr val="000000"/>
                          </a:solidFill>
                          <a:effectLst/>
                          <a:latin typeface="Calibri"/>
                        </a:rPr>
                        <a:t>HPP </a:t>
                      </a:r>
                      <a:r>
                        <a:rPr lang="en-US" sz="1400" b="0" i="0" u="none" strike="noStrike" dirty="0" smtClean="0">
                          <a:solidFill>
                            <a:srgbClr val="000000"/>
                          </a:solidFill>
                          <a:effectLst/>
                          <a:latin typeface="+mn-lt"/>
                        </a:rPr>
                        <a:t>(Refinery</a:t>
                      </a:r>
                      <a:r>
                        <a:rPr lang="en-US" sz="1400" b="0" i="0" u="none" strike="noStrike" baseline="0" dirty="0" smtClean="0">
                          <a:solidFill>
                            <a:srgbClr val="000000"/>
                          </a:solidFill>
                          <a:effectLst/>
                          <a:latin typeface="+mn-lt"/>
                        </a:rPr>
                        <a:t>) </a:t>
                      </a:r>
                      <a:r>
                        <a:rPr lang="en-US" sz="2400" b="0" i="0" u="none" strike="noStrike" dirty="0" smtClean="0">
                          <a:solidFill>
                            <a:srgbClr val="000000"/>
                          </a:solidFill>
                          <a:effectLst/>
                          <a:latin typeface="Calibri"/>
                        </a:rPr>
                        <a:t>per </a:t>
                      </a:r>
                      <a:r>
                        <a:rPr lang="en-US" sz="2400" b="0" i="0" u="none" strike="noStrike" dirty="0">
                          <a:solidFill>
                            <a:srgbClr val="000000"/>
                          </a:solidFill>
                          <a:effectLst/>
                          <a:latin typeface="Calibri"/>
                        </a:rPr>
                        <a:t>USG (US$)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2400" b="0" i="0" u="none" strike="noStrike" dirty="0">
                          <a:solidFill>
                            <a:srgbClr val="000000"/>
                          </a:solidFill>
                          <a:effectLst/>
                          <a:latin typeface="Calibri"/>
                        </a:rPr>
                        <a:t>1.26</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fontAlgn="b"/>
                      <a:r>
                        <a:rPr lang="en-US" sz="2400" b="0" i="0" u="none" strike="noStrike" dirty="0">
                          <a:solidFill>
                            <a:srgbClr val="000000"/>
                          </a:solidFill>
                          <a:effectLst/>
                          <a:latin typeface="Calibri"/>
                        </a:rPr>
                        <a:t>1.17</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190500">
                <a:tc>
                  <a:txBody>
                    <a:bodyPr/>
                    <a:lstStyle/>
                    <a:p>
                      <a:pPr algn="l" fontAlgn="b"/>
                      <a:r>
                        <a:rPr lang="en-US" sz="2400" b="0" i="0" u="none" strike="noStrike" dirty="0">
                          <a:solidFill>
                            <a:srgbClr val="000000"/>
                          </a:solidFill>
                          <a:effectLst/>
                          <a:latin typeface="Calibri"/>
                        </a:rPr>
                        <a:t>HPP </a:t>
                      </a:r>
                      <a:r>
                        <a:rPr lang="en-US" sz="1400" b="0" i="0" u="none" strike="noStrike" dirty="0" smtClean="0">
                          <a:solidFill>
                            <a:srgbClr val="000000"/>
                          </a:solidFill>
                          <a:effectLst/>
                          <a:latin typeface="+mn-lt"/>
                        </a:rPr>
                        <a:t>(Refinery</a:t>
                      </a:r>
                      <a:r>
                        <a:rPr lang="en-US" sz="1400" b="0" i="0" u="none" strike="noStrike" baseline="0" dirty="0" smtClean="0">
                          <a:solidFill>
                            <a:srgbClr val="000000"/>
                          </a:solidFill>
                          <a:effectLst/>
                          <a:latin typeface="+mn-lt"/>
                        </a:rPr>
                        <a:t>) </a:t>
                      </a:r>
                      <a:r>
                        <a:rPr lang="en-US" sz="2400" b="0" i="0" u="none" strike="noStrike" dirty="0" smtClean="0">
                          <a:solidFill>
                            <a:srgbClr val="000000"/>
                          </a:solidFill>
                          <a:effectLst/>
                          <a:latin typeface="Calibri"/>
                        </a:rPr>
                        <a:t>per </a:t>
                      </a:r>
                      <a:r>
                        <a:rPr lang="en-US" sz="2400" b="0" i="0" u="none" strike="noStrike" dirty="0">
                          <a:solidFill>
                            <a:srgbClr val="000000"/>
                          </a:solidFill>
                          <a:effectLst/>
                          <a:latin typeface="Calibri"/>
                        </a:rPr>
                        <a:t>L (US$)</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2400" b="0" i="0" u="none" strike="noStrike" dirty="0">
                          <a:solidFill>
                            <a:srgbClr val="000000"/>
                          </a:solidFill>
                          <a:effectLst/>
                          <a:latin typeface="Calibri"/>
                        </a:rPr>
                        <a:t>0.33</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fontAlgn="b"/>
                      <a:r>
                        <a:rPr lang="en-US" sz="2400" b="0" i="0" u="none" strike="noStrike" dirty="0">
                          <a:solidFill>
                            <a:srgbClr val="000000"/>
                          </a:solidFill>
                          <a:effectLst/>
                          <a:latin typeface="Calibri"/>
                        </a:rPr>
                        <a:t>0.31</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r h="190500">
                <a:tc>
                  <a:txBody>
                    <a:bodyPr/>
                    <a:lstStyle/>
                    <a:p>
                      <a:pPr algn="l" fontAlgn="b"/>
                      <a:r>
                        <a:rPr lang="en-US" sz="2400" b="0" i="0" u="none" strike="noStrike" dirty="0" smtClean="0">
                          <a:solidFill>
                            <a:srgbClr val="C00000"/>
                          </a:solidFill>
                          <a:effectLst/>
                          <a:latin typeface="Calibri"/>
                        </a:rPr>
                        <a:t>~ HPP </a:t>
                      </a:r>
                      <a:r>
                        <a:rPr lang="en-US" sz="1400" b="0" i="0" u="none" strike="noStrike" dirty="0" smtClean="0">
                          <a:solidFill>
                            <a:srgbClr val="C00000"/>
                          </a:solidFill>
                          <a:effectLst/>
                          <a:latin typeface="+mn-lt"/>
                        </a:rPr>
                        <a:t>(Refinery</a:t>
                      </a:r>
                      <a:r>
                        <a:rPr lang="en-US" sz="1400" b="0" i="0" u="none" strike="noStrike" baseline="0" dirty="0" smtClean="0">
                          <a:solidFill>
                            <a:srgbClr val="C00000"/>
                          </a:solidFill>
                          <a:effectLst/>
                          <a:latin typeface="+mn-lt"/>
                        </a:rPr>
                        <a:t>) </a:t>
                      </a:r>
                      <a:r>
                        <a:rPr lang="en-US" sz="2400" b="0" i="0" u="none" strike="noStrike" dirty="0" smtClean="0">
                          <a:solidFill>
                            <a:srgbClr val="C00000"/>
                          </a:solidFill>
                          <a:effectLst/>
                          <a:latin typeface="Calibri"/>
                        </a:rPr>
                        <a:t>per </a:t>
                      </a:r>
                      <a:r>
                        <a:rPr lang="en-US" sz="2400" b="0" i="0" u="none" strike="noStrike" dirty="0">
                          <a:solidFill>
                            <a:srgbClr val="C00000"/>
                          </a:solidFill>
                          <a:effectLst/>
                          <a:latin typeface="Calibri"/>
                        </a:rPr>
                        <a:t>L (</a:t>
                      </a:r>
                      <a:r>
                        <a:rPr lang="en-US" sz="2400" b="0" i="0" u="none" strike="noStrike" dirty="0" err="1">
                          <a:solidFill>
                            <a:srgbClr val="C00000"/>
                          </a:solidFill>
                          <a:effectLst/>
                          <a:latin typeface="Calibri"/>
                        </a:rPr>
                        <a:t>Rp</a:t>
                      </a:r>
                      <a:r>
                        <a:rPr lang="en-US" sz="2400" b="0" i="0" u="none" strike="noStrike" dirty="0">
                          <a:solidFill>
                            <a:srgbClr val="C00000"/>
                          </a:solidFill>
                          <a:effectLst/>
                          <a:latin typeface="Calibri"/>
                        </a:rPr>
                        <a:t>)</a:t>
                      </a: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a:txBody>
                    <a:bodyPr/>
                    <a:lstStyle/>
                    <a:p>
                      <a:pPr algn="r" fontAlgn="b"/>
                      <a:r>
                        <a:rPr lang="en-US" sz="2400" b="0" i="0" u="none" strike="noStrike" dirty="0" smtClean="0">
                          <a:solidFill>
                            <a:srgbClr val="C00000"/>
                          </a:solidFill>
                          <a:effectLst/>
                          <a:latin typeface="Calibri"/>
                        </a:rPr>
                        <a:t>4,301.94</a:t>
                      </a:r>
                      <a:endParaRPr lang="en-US" sz="2400" b="0" i="0" u="none" strike="noStrike" dirty="0">
                        <a:solidFill>
                          <a:srgbClr val="C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r" fontAlgn="b"/>
                      <a:r>
                        <a:rPr lang="en-US" sz="2400" b="0" i="0" u="none" strike="noStrike" dirty="0" smtClean="0">
                          <a:solidFill>
                            <a:srgbClr val="C00000"/>
                          </a:solidFill>
                          <a:effectLst/>
                          <a:latin typeface="Calibri"/>
                        </a:rPr>
                        <a:t>3,993.49</a:t>
                      </a:r>
                      <a:endParaRPr lang="en-US" sz="2400" b="0" i="0" u="none" strike="noStrike" dirty="0">
                        <a:solidFill>
                          <a:srgbClr val="C00000"/>
                        </a:solidFill>
                        <a:effectLst/>
                        <a:latin typeface="Calibri"/>
                      </a:endParaRPr>
                    </a:p>
                  </a:txBody>
                  <a:tcPr marL="9525" marR="9525" marT="9525" marB="0" anchor="b">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r>
            </a:tbl>
          </a:graphicData>
        </a:graphic>
      </p:graphicFrame>
      <p:sp>
        <p:nvSpPr>
          <p:cNvPr id="3" name="Rectangle 2"/>
          <p:cNvSpPr/>
          <p:nvPr/>
        </p:nvSpPr>
        <p:spPr>
          <a:xfrm>
            <a:off x="685800" y="228600"/>
            <a:ext cx="6736396" cy="1754326"/>
          </a:xfrm>
          <a:prstGeom prst="rect">
            <a:avLst/>
          </a:prstGeom>
        </p:spPr>
        <p:txBody>
          <a:bodyPr wrap="none">
            <a:spAutoFit/>
          </a:bodyPr>
          <a:lstStyle/>
          <a:p>
            <a:pPr fontAlgn="b"/>
            <a:r>
              <a:rPr lang="en-US" sz="6000" dirty="0">
                <a:solidFill>
                  <a:srgbClr val="000000"/>
                </a:solidFill>
              </a:rPr>
              <a:t>US </a:t>
            </a:r>
            <a:r>
              <a:rPr lang="en-US" sz="6000" dirty="0" smtClean="0">
                <a:solidFill>
                  <a:srgbClr val="000000"/>
                </a:solidFill>
              </a:rPr>
              <a:t>– Retail Fuel Price</a:t>
            </a:r>
          </a:p>
          <a:p>
            <a:pPr fontAlgn="b"/>
            <a:r>
              <a:rPr lang="en-US" sz="2800" dirty="0" smtClean="0">
                <a:solidFill>
                  <a:srgbClr val="000000"/>
                </a:solidFill>
              </a:rPr>
              <a:t>Average </a:t>
            </a:r>
            <a:r>
              <a:rPr lang="en-US" sz="2800" dirty="0">
                <a:solidFill>
                  <a:srgbClr val="000000"/>
                </a:solidFill>
              </a:rPr>
              <a:t>March </a:t>
            </a:r>
            <a:r>
              <a:rPr lang="en-US" sz="2800" dirty="0" smtClean="0">
                <a:solidFill>
                  <a:srgbClr val="000000"/>
                </a:solidFill>
              </a:rPr>
              <a:t>2016</a:t>
            </a:r>
          </a:p>
          <a:p>
            <a:pPr fontAlgn="b"/>
            <a:r>
              <a:rPr lang="en-US" sz="2000" dirty="0" smtClean="0">
                <a:solidFill>
                  <a:srgbClr val="000000"/>
                </a:solidFill>
              </a:rPr>
              <a:t>Fuels Spec Comply for Euro 6 Standard</a:t>
            </a:r>
            <a:endParaRPr lang="en-US" sz="2000" dirty="0">
              <a:solidFill>
                <a:srgbClr val="000000"/>
              </a:solidFill>
            </a:endParaRPr>
          </a:p>
        </p:txBody>
      </p:sp>
      <p:sp>
        <p:nvSpPr>
          <p:cNvPr id="6" name="Oval 5"/>
          <p:cNvSpPr/>
          <p:nvPr/>
        </p:nvSpPr>
        <p:spPr>
          <a:xfrm>
            <a:off x="5486400" y="5943600"/>
            <a:ext cx="12954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Oval 6"/>
          <p:cNvSpPr/>
          <p:nvPr/>
        </p:nvSpPr>
        <p:spPr>
          <a:xfrm>
            <a:off x="7276071" y="5906529"/>
            <a:ext cx="1295400" cy="6096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TextBox 7"/>
          <p:cNvSpPr txBox="1"/>
          <p:nvPr/>
        </p:nvSpPr>
        <p:spPr>
          <a:xfrm>
            <a:off x="685800" y="2209800"/>
            <a:ext cx="1905000" cy="369332"/>
          </a:xfrm>
          <a:prstGeom prst="rect">
            <a:avLst/>
          </a:prstGeom>
          <a:noFill/>
        </p:spPr>
        <p:txBody>
          <a:bodyPr wrap="square" rtlCol="0">
            <a:spAutoFit/>
          </a:bodyPr>
          <a:lstStyle/>
          <a:p>
            <a:r>
              <a:rPr lang="en-US" dirty="0" smtClean="0"/>
              <a:t>Table 3</a:t>
            </a:r>
            <a:endParaRPr lang="en-US" dirty="0"/>
          </a:p>
        </p:txBody>
      </p:sp>
    </p:spTree>
    <p:extLst>
      <p:ext uri="{BB962C8B-B14F-4D97-AF65-F5344CB8AC3E}">
        <p14:creationId xmlns:p14="http://schemas.microsoft.com/office/powerpoint/2010/main" val="17429553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Perbandingan</a:t>
            </a:r>
            <a:r>
              <a:rPr lang="en-US" dirty="0" smtClean="0"/>
              <a:t> </a:t>
            </a:r>
            <a:r>
              <a:rPr lang="en-US" dirty="0" err="1" smtClean="0"/>
              <a:t>Harga</a:t>
            </a:r>
            <a:r>
              <a:rPr lang="en-US" dirty="0" smtClean="0"/>
              <a:t> BBM MOPS</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010545086"/>
              </p:ext>
            </p:extLst>
          </p:nvPr>
        </p:nvGraphicFramePr>
        <p:xfrm>
          <a:off x="533400" y="1676400"/>
          <a:ext cx="8077201" cy="3569768"/>
        </p:xfrm>
        <a:graphic>
          <a:graphicData uri="http://schemas.openxmlformats.org/drawingml/2006/table">
            <a:tbl>
              <a:tblPr>
                <a:tableStyleId>{5C22544A-7EE6-4342-B048-85BDC9FD1C3A}</a:tableStyleId>
              </a:tblPr>
              <a:tblGrid>
                <a:gridCol w="2033421"/>
                <a:gridCol w="1547979"/>
                <a:gridCol w="1600200"/>
                <a:gridCol w="2895601"/>
              </a:tblGrid>
              <a:tr h="347423">
                <a:tc>
                  <a:txBody>
                    <a:bodyPr/>
                    <a:lstStyle/>
                    <a:p>
                      <a:pPr algn="ctr" fontAlgn="b"/>
                      <a:r>
                        <a:rPr lang="en-US" sz="2000" b="0" i="0" u="none" strike="noStrike" dirty="0" smtClean="0">
                          <a:solidFill>
                            <a:schemeClr val="bg1"/>
                          </a:solidFill>
                          <a:effectLst/>
                          <a:latin typeface="+mn-lt"/>
                        </a:rPr>
                        <a:t>NEGARA</a:t>
                      </a:r>
                      <a:endParaRPr lang="en-US" sz="2000" b="0" i="0" u="none" strike="noStrike" dirty="0">
                        <a:solidFill>
                          <a:schemeClr val="bg1"/>
                        </a:solidFill>
                        <a:effectLst/>
                        <a:latin typeface="+mn-lt"/>
                      </a:endParaRPr>
                    </a:p>
                  </a:txBody>
                  <a:tcPr marL="3608" marR="3608" marT="3608" marB="0" anchor="b">
                    <a:solidFill>
                      <a:schemeClr val="tx2"/>
                    </a:solidFill>
                  </a:tcPr>
                </a:tc>
                <a:tc>
                  <a:txBody>
                    <a:bodyPr/>
                    <a:lstStyle/>
                    <a:p>
                      <a:pPr algn="ctr" fontAlgn="b"/>
                      <a:r>
                        <a:rPr lang="en-US" sz="2000" u="none" strike="noStrike" dirty="0">
                          <a:solidFill>
                            <a:schemeClr val="bg1"/>
                          </a:solidFill>
                          <a:effectLst/>
                          <a:latin typeface="+mn-lt"/>
                        </a:rPr>
                        <a:t> </a:t>
                      </a:r>
                      <a:r>
                        <a:rPr lang="en-US" sz="2000" u="none" strike="noStrike" dirty="0" err="1">
                          <a:solidFill>
                            <a:schemeClr val="bg1"/>
                          </a:solidFill>
                          <a:effectLst/>
                          <a:latin typeface="+mn-lt"/>
                        </a:rPr>
                        <a:t>Bensin</a:t>
                      </a:r>
                      <a:r>
                        <a:rPr lang="en-US" sz="2000" u="none" strike="noStrike" dirty="0">
                          <a:solidFill>
                            <a:schemeClr val="bg1"/>
                          </a:solidFill>
                          <a:effectLst/>
                          <a:latin typeface="+mn-lt"/>
                        </a:rPr>
                        <a:t> </a:t>
                      </a:r>
                      <a:endParaRPr lang="en-US" sz="2000" b="0" i="0" u="none" strike="noStrike" dirty="0">
                        <a:solidFill>
                          <a:schemeClr val="bg1"/>
                        </a:solidFill>
                        <a:effectLst/>
                        <a:latin typeface="+mn-lt"/>
                      </a:endParaRPr>
                    </a:p>
                  </a:txBody>
                  <a:tcPr marL="3608" marR="3608" marT="3608" marB="0" anchor="b">
                    <a:solidFill>
                      <a:schemeClr val="tx2"/>
                    </a:solidFill>
                  </a:tcPr>
                </a:tc>
                <a:tc>
                  <a:txBody>
                    <a:bodyPr/>
                    <a:lstStyle/>
                    <a:p>
                      <a:pPr algn="ctr" fontAlgn="b"/>
                      <a:r>
                        <a:rPr lang="en-US" sz="2000" u="none" strike="noStrike" dirty="0">
                          <a:solidFill>
                            <a:schemeClr val="bg1"/>
                          </a:solidFill>
                          <a:effectLst/>
                          <a:latin typeface="+mn-lt"/>
                        </a:rPr>
                        <a:t> Solar </a:t>
                      </a:r>
                      <a:endParaRPr lang="en-US" sz="2000" b="0" i="0" u="none" strike="noStrike" dirty="0">
                        <a:solidFill>
                          <a:schemeClr val="bg1"/>
                        </a:solidFill>
                        <a:effectLst/>
                        <a:latin typeface="+mn-lt"/>
                      </a:endParaRPr>
                    </a:p>
                  </a:txBody>
                  <a:tcPr marL="3608" marR="3608" marT="3608" marB="0" anchor="b">
                    <a:solidFill>
                      <a:schemeClr val="tx2"/>
                    </a:solidFill>
                  </a:tcPr>
                </a:tc>
                <a:tc>
                  <a:txBody>
                    <a:bodyPr/>
                    <a:lstStyle/>
                    <a:p>
                      <a:pPr algn="ctr" fontAlgn="b"/>
                      <a:r>
                        <a:rPr lang="en-US" sz="2000" u="none" strike="noStrike" dirty="0">
                          <a:solidFill>
                            <a:schemeClr val="bg1"/>
                          </a:solidFill>
                          <a:effectLst/>
                          <a:latin typeface="+mn-lt"/>
                        </a:rPr>
                        <a:t>Fuels Spec</a:t>
                      </a:r>
                      <a:endParaRPr lang="en-US" sz="2000" b="0" i="0" u="none" strike="noStrike" dirty="0">
                        <a:solidFill>
                          <a:schemeClr val="bg1"/>
                        </a:solidFill>
                        <a:effectLst/>
                        <a:latin typeface="+mn-lt"/>
                      </a:endParaRPr>
                    </a:p>
                  </a:txBody>
                  <a:tcPr marL="3608" marR="3608" marT="3608" marB="0" anchor="b">
                    <a:solidFill>
                      <a:schemeClr val="tx2"/>
                    </a:solidFill>
                  </a:tcPr>
                </a:tc>
              </a:tr>
              <a:tr h="691933">
                <a:tc>
                  <a:txBody>
                    <a:bodyPr/>
                    <a:lstStyle/>
                    <a:p>
                      <a:pPr algn="l" fontAlgn="b"/>
                      <a:r>
                        <a:rPr lang="en-US" sz="2000" u="none" strike="noStrike" dirty="0">
                          <a:effectLst/>
                          <a:latin typeface="+mn-lt"/>
                        </a:rPr>
                        <a:t> Indonesia </a:t>
                      </a:r>
                      <a:endParaRPr lang="en-US" sz="2000" b="0" i="0" u="none" strike="noStrike" dirty="0">
                        <a:solidFill>
                          <a:srgbClr val="000000"/>
                        </a:solidFill>
                        <a:effectLst/>
                        <a:latin typeface="+mn-lt"/>
                      </a:endParaRPr>
                    </a:p>
                  </a:txBody>
                  <a:tcPr marL="3608" marR="3608" marT="3608" marB="0" anchor="ctr">
                    <a:solidFill>
                      <a:schemeClr val="accent5">
                        <a:lumMod val="60000"/>
                        <a:lumOff val="40000"/>
                      </a:schemeClr>
                    </a:solidFill>
                  </a:tcPr>
                </a:tc>
                <a:tc>
                  <a:txBody>
                    <a:bodyPr/>
                    <a:lstStyle/>
                    <a:p>
                      <a:pPr algn="r" fontAlgn="b"/>
                      <a:r>
                        <a:rPr lang="en-US" sz="2000" u="none" strike="noStrike" dirty="0" smtClean="0">
                          <a:effectLst/>
                          <a:latin typeface="+mn-lt"/>
                        </a:rPr>
                        <a:t>5,200.00 </a:t>
                      </a:r>
                      <a:endParaRPr lang="en-US" sz="2000" b="0" i="0" u="none" strike="noStrike" dirty="0">
                        <a:solidFill>
                          <a:srgbClr val="000000"/>
                        </a:solidFill>
                        <a:effectLst/>
                        <a:latin typeface="+mn-lt"/>
                      </a:endParaRPr>
                    </a:p>
                  </a:txBody>
                  <a:tcPr marL="3608" marR="3608" marT="3608" marB="0" anchor="ctr"/>
                </a:tc>
                <a:tc>
                  <a:txBody>
                    <a:bodyPr/>
                    <a:lstStyle/>
                    <a:p>
                      <a:pPr algn="r" fontAlgn="b"/>
                      <a:r>
                        <a:rPr lang="en-US" sz="2000" u="none" strike="noStrike" dirty="0" smtClean="0">
                          <a:effectLst/>
                          <a:latin typeface="+mn-lt"/>
                        </a:rPr>
                        <a:t>5,200.00 </a:t>
                      </a:r>
                      <a:endParaRPr lang="en-US" sz="2000" b="0" i="0" u="none" strike="noStrike" dirty="0">
                        <a:solidFill>
                          <a:srgbClr val="000000"/>
                        </a:solidFill>
                        <a:effectLst/>
                        <a:latin typeface="+mn-lt"/>
                      </a:endParaRPr>
                    </a:p>
                  </a:txBody>
                  <a:tcPr marL="3608" marR="3608" marT="3608" marB="0" anchor="ctr"/>
                </a:tc>
                <a:tc>
                  <a:txBody>
                    <a:bodyPr/>
                    <a:lstStyle/>
                    <a:p>
                      <a:pPr algn="ctr" fontAlgn="b"/>
                      <a:r>
                        <a:rPr lang="en-US" sz="2000" u="none" strike="noStrike" dirty="0" smtClean="0">
                          <a:effectLst/>
                          <a:latin typeface="+mn-lt"/>
                        </a:rPr>
                        <a:t>Euro 1 or bellow</a:t>
                      </a:r>
                      <a:endParaRPr lang="en-US" sz="2000" b="0" i="0" u="none" strike="noStrike" dirty="0">
                        <a:solidFill>
                          <a:srgbClr val="000000"/>
                        </a:solidFill>
                        <a:effectLst/>
                        <a:latin typeface="+mn-lt"/>
                      </a:endParaRPr>
                    </a:p>
                  </a:txBody>
                  <a:tcPr marL="3608" marR="3608" marT="3608" marB="0" anchor="ctr"/>
                </a:tc>
              </a:tr>
              <a:tr h="691933">
                <a:tc>
                  <a:txBody>
                    <a:bodyPr/>
                    <a:lstStyle/>
                    <a:p>
                      <a:pPr algn="l" fontAlgn="b"/>
                      <a:r>
                        <a:rPr lang="en-US" sz="2000" u="none" strike="noStrike" dirty="0">
                          <a:effectLst/>
                          <a:latin typeface="+mn-lt"/>
                        </a:rPr>
                        <a:t> Malaysia </a:t>
                      </a:r>
                      <a:endParaRPr lang="en-US" sz="2000" b="0" i="0" u="none" strike="noStrike" dirty="0">
                        <a:solidFill>
                          <a:srgbClr val="000000"/>
                        </a:solidFill>
                        <a:effectLst/>
                        <a:latin typeface="+mn-lt"/>
                      </a:endParaRPr>
                    </a:p>
                  </a:txBody>
                  <a:tcPr marL="3608" marR="3608" marT="3608" marB="0" anchor="ctr">
                    <a:solidFill>
                      <a:schemeClr val="accent5">
                        <a:lumMod val="60000"/>
                        <a:lumOff val="40000"/>
                      </a:schemeClr>
                    </a:solidFill>
                  </a:tcPr>
                </a:tc>
                <a:tc>
                  <a:txBody>
                    <a:bodyPr/>
                    <a:lstStyle/>
                    <a:p>
                      <a:pPr algn="r" fontAlgn="b"/>
                      <a:r>
                        <a:rPr lang="en-US" sz="2000" u="none" strike="noStrike" dirty="0" smtClean="0">
                          <a:effectLst/>
                          <a:latin typeface="+mn-lt"/>
                        </a:rPr>
                        <a:t>4,060.00 </a:t>
                      </a:r>
                      <a:endParaRPr lang="en-US" sz="2000" b="0" i="0" u="none" strike="noStrike" dirty="0">
                        <a:solidFill>
                          <a:srgbClr val="000000"/>
                        </a:solidFill>
                        <a:effectLst/>
                        <a:latin typeface="+mn-lt"/>
                      </a:endParaRPr>
                    </a:p>
                  </a:txBody>
                  <a:tcPr marL="3608" marR="3608" marT="3608" marB="0" anchor="ctr"/>
                </a:tc>
                <a:tc>
                  <a:txBody>
                    <a:bodyPr/>
                    <a:lstStyle/>
                    <a:p>
                      <a:pPr algn="r" fontAlgn="b"/>
                      <a:r>
                        <a:rPr lang="en-US" sz="2000" u="none" strike="noStrike" dirty="0" smtClean="0">
                          <a:effectLst/>
                          <a:latin typeface="+mn-lt"/>
                        </a:rPr>
                        <a:t>3,841.00 </a:t>
                      </a:r>
                      <a:endParaRPr lang="en-US" sz="2000" b="0" i="0" u="none" strike="noStrike" dirty="0">
                        <a:solidFill>
                          <a:srgbClr val="000000"/>
                        </a:solidFill>
                        <a:effectLst/>
                        <a:latin typeface="+mn-lt"/>
                      </a:endParaRPr>
                    </a:p>
                  </a:txBody>
                  <a:tcPr marL="3608" marR="3608" marT="3608" marB="0" anchor="ctr"/>
                </a:tc>
                <a:tc>
                  <a:txBody>
                    <a:bodyPr/>
                    <a:lstStyle/>
                    <a:p>
                      <a:pPr algn="ctr" fontAlgn="b"/>
                      <a:r>
                        <a:rPr lang="en-US" sz="2000" u="none" strike="noStrike" dirty="0">
                          <a:effectLst/>
                          <a:latin typeface="+mn-lt"/>
                        </a:rPr>
                        <a:t>Euro 4</a:t>
                      </a:r>
                      <a:endParaRPr lang="en-US" sz="2000" b="0" i="0" u="none" strike="noStrike" dirty="0">
                        <a:solidFill>
                          <a:srgbClr val="000000"/>
                        </a:solidFill>
                        <a:effectLst/>
                        <a:latin typeface="+mn-lt"/>
                      </a:endParaRPr>
                    </a:p>
                  </a:txBody>
                  <a:tcPr marL="3608" marR="3608" marT="3608" marB="0" anchor="ctr"/>
                </a:tc>
              </a:tr>
              <a:tr h="691933">
                <a:tc>
                  <a:txBody>
                    <a:bodyPr/>
                    <a:lstStyle/>
                    <a:p>
                      <a:pPr algn="l" fontAlgn="b"/>
                      <a:r>
                        <a:rPr lang="en-US" sz="2000" u="none" strike="noStrike" dirty="0">
                          <a:effectLst/>
                          <a:latin typeface="+mn-lt"/>
                        </a:rPr>
                        <a:t> Australia </a:t>
                      </a:r>
                      <a:endParaRPr lang="en-US" sz="2000" b="0" i="0" u="none" strike="noStrike" dirty="0">
                        <a:solidFill>
                          <a:srgbClr val="000000"/>
                        </a:solidFill>
                        <a:effectLst/>
                        <a:latin typeface="+mn-lt"/>
                      </a:endParaRPr>
                    </a:p>
                  </a:txBody>
                  <a:tcPr marL="3608" marR="3608" marT="3608" marB="0" anchor="ctr">
                    <a:solidFill>
                      <a:schemeClr val="accent5">
                        <a:lumMod val="60000"/>
                        <a:lumOff val="40000"/>
                      </a:schemeClr>
                    </a:solidFill>
                  </a:tcPr>
                </a:tc>
                <a:tc>
                  <a:txBody>
                    <a:bodyPr/>
                    <a:lstStyle/>
                    <a:p>
                      <a:pPr algn="r" fontAlgn="b"/>
                      <a:r>
                        <a:rPr lang="en-US" sz="2000" u="none" strike="noStrike" dirty="0" smtClean="0">
                          <a:effectLst/>
                          <a:latin typeface="+mn-lt"/>
                        </a:rPr>
                        <a:t>4,700.00 </a:t>
                      </a:r>
                      <a:endParaRPr lang="en-US" sz="2000" b="0" i="0" u="none" strike="noStrike" dirty="0">
                        <a:solidFill>
                          <a:srgbClr val="000000"/>
                        </a:solidFill>
                        <a:effectLst/>
                        <a:latin typeface="+mn-lt"/>
                      </a:endParaRPr>
                    </a:p>
                  </a:txBody>
                  <a:tcPr marL="3608" marR="3608" marT="3608" marB="0" anchor="ctr"/>
                </a:tc>
                <a:tc>
                  <a:txBody>
                    <a:bodyPr/>
                    <a:lstStyle/>
                    <a:p>
                      <a:pPr algn="r" fontAlgn="b"/>
                      <a:r>
                        <a:rPr lang="en-US" sz="2000" u="none" strike="noStrike" dirty="0" smtClean="0">
                          <a:effectLst/>
                          <a:latin typeface="+mn-lt"/>
                        </a:rPr>
                        <a:t>4,200.00 </a:t>
                      </a:r>
                      <a:endParaRPr lang="en-US" sz="2000" b="0" i="0" u="none" strike="noStrike" dirty="0">
                        <a:solidFill>
                          <a:srgbClr val="000000"/>
                        </a:solidFill>
                        <a:effectLst/>
                        <a:latin typeface="+mn-lt"/>
                      </a:endParaRPr>
                    </a:p>
                  </a:txBody>
                  <a:tcPr marL="3608" marR="3608" marT="3608" marB="0" anchor="ctr"/>
                </a:tc>
                <a:tc>
                  <a:txBody>
                    <a:bodyPr/>
                    <a:lstStyle/>
                    <a:p>
                      <a:pPr algn="ctr" fontAlgn="b"/>
                      <a:r>
                        <a:rPr lang="en-US" sz="2000" u="none" strike="noStrike" dirty="0">
                          <a:effectLst/>
                          <a:latin typeface="+mn-lt"/>
                        </a:rPr>
                        <a:t>Euro 6</a:t>
                      </a:r>
                      <a:endParaRPr lang="en-US" sz="2000" b="0" i="0" u="none" strike="noStrike" dirty="0">
                        <a:solidFill>
                          <a:srgbClr val="000000"/>
                        </a:solidFill>
                        <a:effectLst/>
                        <a:latin typeface="+mn-lt"/>
                      </a:endParaRPr>
                    </a:p>
                  </a:txBody>
                  <a:tcPr marL="3608" marR="3608" marT="3608" marB="0" anchor="ctr"/>
                </a:tc>
              </a:tr>
              <a:tr h="167578">
                <a:tc gridSpan="4">
                  <a:txBody>
                    <a:bodyPr/>
                    <a:lstStyle/>
                    <a:p>
                      <a:pPr algn="ctr" fontAlgn="b"/>
                      <a:endParaRPr lang="en-US" sz="200" b="0" i="0" u="none" strike="noStrike" dirty="0">
                        <a:solidFill>
                          <a:srgbClr val="000000"/>
                        </a:solidFill>
                        <a:effectLst/>
                        <a:latin typeface="+mn-lt"/>
                      </a:endParaRPr>
                    </a:p>
                  </a:txBody>
                  <a:tcPr marL="3608" marR="3608" marT="3608" marB="0" anchor="ctr"/>
                </a:tc>
                <a:tc hMerge="1">
                  <a:txBody>
                    <a:bodyPr/>
                    <a:lstStyle/>
                    <a:p>
                      <a:endParaRPr lang="en-US"/>
                    </a:p>
                  </a:txBody>
                  <a:tcPr/>
                </a:tc>
                <a:tc hMerge="1">
                  <a:txBody>
                    <a:bodyPr/>
                    <a:lstStyle/>
                    <a:p>
                      <a:endParaRPr lang="en-US"/>
                    </a:p>
                  </a:txBody>
                  <a:tcPr/>
                </a:tc>
                <a:tc hMerge="1">
                  <a:txBody>
                    <a:bodyPr/>
                    <a:lstStyle/>
                    <a:p>
                      <a:endParaRPr lang="en-US"/>
                    </a:p>
                  </a:txBody>
                  <a:tcPr/>
                </a:tc>
              </a:tr>
              <a:tr h="691933">
                <a:tc>
                  <a:txBody>
                    <a:bodyPr/>
                    <a:lstStyle/>
                    <a:p>
                      <a:pPr marL="0" marR="0" indent="0" algn="l" defTabSz="914400" rtl="0" eaLnBrk="1" fontAlgn="b" latinLnBrk="0" hangingPunct="1">
                        <a:lnSpc>
                          <a:spcPct val="100000"/>
                        </a:lnSpc>
                        <a:spcBef>
                          <a:spcPts val="0"/>
                        </a:spcBef>
                        <a:spcAft>
                          <a:spcPts val="0"/>
                        </a:spcAft>
                        <a:buClrTx/>
                        <a:buSzTx/>
                        <a:buFontTx/>
                        <a:buNone/>
                        <a:tabLst/>
                        <a:defRPr/>
                      </a:pPr>
                      <a:r>
                        <a:rPr lang="en-US" sz="2000" u="none" strike="noStrike" dirty="0">
                          <a:effectLst/>
                          <a:latin typeface="+mn-lt"/>
                        </a:rPr>
                        <a:t> USA </a:t>
                      </a:r>
                      <a:r>
                        <a:rPr lang="en-US" sz="2000" u="none" strike="noStrike" dirty="0" smtClean="0">
                          <a:effectLst/>
                          <a:latin typeface="+mn-lt"/>
                        </a:rPr>
                        <a:t> </a:t>
                      </a:r>
                    </a:p>
                    <a:p>
                      <a:pPr marL="0" marR="0" indent="0" algn="l" defTabSz="914400" rtl="0" eaLnBrk="1" fontAlgn="b" latinLnBrk="0" hangingPunct="1">
                        <a:lnSpc>
                          <a:spcPct val="100000"/>
                        </a:lnSpc>
                        <a:spcBef>
                          <a:spcPts val="0"/>
                        </a:spcBef>
                        <a:spcAft>
                          <a:spcPts val="0"/>
                        </a:spcAft>
                        <a:buClrTx/>
                        <a:buSzTx/>
                        <a:buFontTx/>
                        <a:buNone/>
                        <a:tabLst/>
                        <a:defRPr/>
                      </a:pPr>
                      <a:r>
                        <a:rPr lang="en-US" sz="1200" u="none" strike="noStrike" dirty="0" smtClean="0">
                          <a:effectLst/>
                          <a:latin typeface="+mn-lt"/>
                        </a:rPr>
                        <a:t>   Cost of Goods Sold </a:t>
                      </a:r>
                    </a:p>
                    <a:p>
                      <a:pPr marL="0" marR="0" indent="0" algn="l" defTabSz="914400" rtl="0" eaLnBrk="1" fontAlgn="b" latinLnBrk="0" hangingPunct="1">
                        <a:lnSpc>
                          <a:spcPct val="100000"/>
                        </a:lnSpc>
                        <a:spcBef>
                          <a:spcPts val="0"/>
                        </a:spcBef>
                        <a:spcAft>
                          <a:spcPts val="0"/>
                        </a:spcAft>
                        <a:buClrTx/>
                        <a:buSzTx/>
                        <a:buFontTx/>
                        <a:buNone/>
                        <a:tabLst/>
                        <a:defRPr/>
                      </a:pPr>
                      <a:r>
                        <a:rPr lang="en-US" sz="1200" u="none" strike="noStrike" dirty="0" smtClean="0">
                          <a:effectLst/>
                          <a:latin typeface="+mn-lt"/>
                        </a:rPr>
                        <a:t>   (</a:t>
                      </a:r>
                      <a:r>
                        <a:rPr lang="en-US" sz="1200" u="none" strike="noStrike" dirty="0" err="1" smtClean="0">
                          <a:effectLst/>
                          <a:latin typeface="+mn-lt"/>
                        </a:rPr>
                        <a:t>Harga</a:t>
                      </a:r>
                      <a:r>
                        <a:rPr lang="en-US" sz="1200" u="none" strike="noStrike" baseline="0" dirty="0" smtClean="0">
                          <a:effectLst/>
                          <a:latin typeface="+mn-lt"/>
                        </a:rPr>
                        <a:t> </a:t>
                      </a:r>
                      <a:r>
                        <a:rPr lang="en-US" sz="1200" u="none" strike="noStrike" dirty="0" err="1" smtClean="0">
                          <a:effectLst/>
                          <a:latin typeface="+mn-lt"/>
                        </a:rPr>
                        <a:t>Pokok</a:t>
                      </a:r>
                      <a:r>
                        <a:rPr lang="en-US" sz="1200" u="none" strike="noStrike" dirty="0" smtClean="0">
                          <a:effectLst/>
                          <a:latin typeface="+mn-lt"/>
                        </a:rPr>
                        <a:t> </a:t>
                      </a:r>
                      <a:r>
                        <a:rPr lang="en-US" sz="1200" u="none" strike="noStrike" dirty="0" err="1" smtClean="0">
                          <a:effectLst/>
                          <a:latin typeface="+mn-lt"/>
                        </a:rPr>
                        <a:t>Penjualan</a:t>
                      </a:r>
                      <a:r>
                        <a:rPr lang="en-US" sz="1200" u="none" strike="noStrike" dirty="0" smtClean="0">
                          <a:effectLst/>
                          <a:latin typeface="+mn-lt"/>
                        </a:rPr>
                        <a:t>) </a:t>
                      </a:r>
                      <a:endParaRPr lang="en-US" sz="1200" b="0" i="0" u="none" strike="noStrike" dirty="0" smtClean="0">
                        <a:solidFill>
                          <a:srgbClr val="000000"/>
                        </a:solidFill>
                        <a:effectLst/>
                        <a:latin typeface="+mn-lt"/>
                      </a:endParaRPr>
                    </a:p>
                    <a:p>
                      <a:pPr algn="l" fontAlgn="b"/>
                      <a:endParaRPr lang="en-US" sz="2000" b="0" i="0" u="none" strike="noStrike" dirty="0">
                        <a:solidFill>
                          <a:srgbClr val="000000"/>
                        </a:solidFill>
                        <a:effectLst/>
                        <a:latin typeface="+mn-lt"/>
                      </a:endParaRPr>
                    </a:p>
                  </a:txBody>
                  <a:tcPr marL="3608" marR="3608" marT="3608" marB="0" anchor="ctr">
                    <a:solidFill>
                      <a:schemeClr val="accent5">
                        <a:lumMod val="60000"/>
                        <a:lumOff val="40000"/>
                      </a:schemeClr>
                    </a:solidFill>
                  </a:tcPr>
                </a:tc>
                <a:tc>
                  <a:txBody>
                    <a:bodyPr/>
                    <a:lstStyle/>
                    <a:p>
                      <a:pPr algn="r" fontAlgn="b"/>
                      <a:r>
                        <a:rPr lang="en-US" sz="2000" u="none" strike="noStrike" dirty="0" smtClean="0">
                          <a:effectLst/>
                          <a:latin typeface="+mn-lt"/>
                        </a:rPr>
                        <a:t>4,301.00 </a:t>
                      </a:r>
                      <a:endParaRPr lang="en-US" sz="2000" b="0" i="0" u="none" strike="noStrike" dirty="0">
                        <a:solidFill>
                          <a:srgbClr val="000000"/>
                        </a:solidFill>
                        <a:effectLst/>
                        <a:latin typeface="+mn-lt"/>
                      </a:endParaRPr>
                    </a:p>
                  </a:txBody>
                  <a:tcPr marL="3608" marR="3608" marT="3608" marB="0" anchor="ctr"/>
                </a:tc>
                <a:tc>
                  <a:txBody>
                    <a:bodyPr/>
                    <a:lstStyle/>
                    <a:p>
                      <a:pPr algn="r" fontAlgn="b"/>
                      <a:r>
                        <a:rPr lang="en-US" sz="2000" u="none" strike="noStrike" dirty="0" smtClean="0">
                          <a:effectLst/>
                          <a:latin typeface="+mn-lt"/>
                        </a:rPr>
                        <a:t>3,993.00 </a:t>
                      </a:r>
                      <a:endParaRPr lang="en-US" sz="2000" b="0" i="0" u="none" strike="noStrike" dirty="0">
                        <a:solidFill>
                          <a:srgbClr val="000000"/>
                        </a:solidFill>
                        <a:effectLst/>
                        <a:latin typeface="+mn-lt"/>
                      </a:endParaRPr>
                    </a:p>
                  </a:txBody>
                  <a:tcPr marL="3608" marR="3608" marT="3608" marB="0" anchor="ctr"/>
                </a:tc>
                <a:tc>
                  <a:txBody>
                    <a:bodyPr/>
                    <a:lstStyle/>
                    <a:p>
                      <a:pPr algn="ctr" fontAlgn="b"/>
                      <a:r>
                        <a:rPr lang="en-US" sz="2000" u="none" strike="noStrike" dirty="0">
                          <a:effectLst/>
                          <a:latin typeface="+mn-lt"/>
                        </a:rPr>
                        <a:t>Euro 6</a:t>
                      </a:r>
                      <a:endParaRPr lang="en-US" sz="2000" b="0" i="0" u="none" strike="noStrike" dirty="0">
                        <a:solidFill>
                          <a:srgbClr val="000000"/>
                        </a:solidFill>
                        <a:effectLst/>
                        <a:latin typeface="+mn-lt"/>
                      </a:endParaRPr>
                    </a:p>
                  </a:txBody>
                  <a:tcPr marL="3608" marR="3608" marT="3608" marB="0" anchor="ctr"/>
                </a:tc>
              </a:tr>
            </a:tbl>
          </a:graphicData>
        </a:graphic>
      </p:graphicFrame>
      <p:sp>
        <p:nvSpPr>
          <p:cNvPr id="5" name="Title 1"/>
          <p:cNvSpPr txBox="1">
            <a:spLocks/>
          </p:cNvSpPr>
          <p:nvPr/>
        </p:nvSpPr>
        <p:spPr>
          <a:xfrm>
            <a:off x="381000" y="5410200"/>
            <a:ext cx="8229600" cy="990600"/>
          </a:xfrm>
          <a:prstGeom prst="rect">
            <a:avLst/>
          </a:prstGeom>
        </p:spPr>
        <p:txBody>
          <a:bodyPr vert="horz" lIns="91440" tIns="45720" rIns="91440" bIns="45720" rtlCol="0" anchor="ctr">
            <a:normAutofit fontScale="70000" lnSpcReduction="20000"/>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US" dirty="0" err="1" smtClean="0"/>
              <a:t>Harga</a:t>
            </a:r>
            <a:r>
              <a:rPr lang="en-US" dirty="0" smtClean="0"/>
              <a:t> </a:t>
            </a:r>
            <a:r>
              <a:rPr lang="en-US" dirty="0" err="1" smtClean="0"/>
              <a:t>perolehan</a:t>
            </a:r>
            <a:r>
              <a:rPr lang="en-US" dirty="0" smtClean="0"/>
              <a:t> </a:t>
            </a:r>
            <a:r>
              <a:rPr lang="en-US" dirty="0" err="1" smtClean="0"/>
              <a:t>sebelum</a:t>
            </a:r>
            <a:r>
              <a:rPr lang="en-US" dirty="0" smtClean="0"/>
              <a:t> </a:t>
            </a:r>
            <a:r>
              <a:rPr lang="en-US" dirty="0" err="1" smtClean="0"/>
              <a:t>dikenakan</a:t>
            </a:r>
            <a:r>
              <a:rPr lang="en-US" dirty="0" smtClean="0"/>
              <a:t> </a:t>
            </a:r>
            <a:r>
              <a:rPr lang="en-US" dirty="0" err="1" smtClean="0"/>
              <a:t>pajak</a:t>
            </a:r>
            <a:r>
              <a:rPr lang="en-US" dirty="0" smtClean="0"/>
              <a:t> </a:t>
            </a:r>
            <a:r>
              <a:rPr lang="en-US" dirty="0" err="1" smtClean="0"/>
              <a:t>sesuai</a:t>
            </a:r>
            <a:r>
              <a:rPr lang="en-US" dirty="0" smtClean="0"/>
              <a:t> </a:t>
            </a:r>
            <a:r>
              <a:rPr lang="en-US" dirty="0" err="1" smtClean="0"/>
              <a:t>dengan</a:t>
            </a:r>
            <a:r>
              <a:rPr lang="en-US" dirty="0" smtClean="0"/>
              <a:t> </a:t>
            </a:r>
            <a:r>
              <a:rPr lang="en-US" dirty="0" err="1" smtClean="0"/>
              <a:t>kebijakan</a:t>
            </a:r>
            <a:r>
              <a:rPr lang="en-US" dirty="0" smtClean="0"/>
              <a:t> </a:t>
            </a:r>
            <a:r>
              <a:rPr lang="en-US" dirty="0" err="1" smtClean="0"/>
              <a:t>fiskal</a:t>
            </a:r>
            <a:r>
              <a:rPr lang="en-US" dirty="0" smtClean="0"/>
              <a:t> di </a:t>
            </a:r>
            <a:r>
              <a:rPr lang="en-US" dirty="0" err="1" smtClean="0"/>
              <a:t>negara</a:t>
            </a:r>
            <a:r>
              <a:rPr lang="en-US" dirty="0" smtClean="0"/>
              <a:t> </a:t>
            </a:r>
            <a:r>
              <a:rPr lang="en-US" dirty="0" err="1" smtClean="0"/>
              <a:t>masing-masing</a:t>
            </a:r>
            <a:r>
              <a:rPr lang="en-US" dirty="0" smtClean="0"/>
              <a:t>.</a:t>
            </a:r>
            <a:endParaRPr lang="en-US" dirty="0"/>
          </a:p>
        </p:txBody>
      </p:sp>
      <p:sp>
        <p:nvSpPr>
          <p:cNvPr id="6" name="TextBox 5"/>
          <p:cNvSpPr txBox="1"/>
          <p:nvPr/>
        </p:nvSpPr>
        <p:spPr>
          <a:xfrm>
            <a:off x="457200" y="1295400"/>
            <a:ext cx="1905000" cy="369332"/>
          </a:xfrm>
          <a:prstGeom prst="rect">
            <a:avLst/>
          </a:prstGeom>
          <a:noFill/>
        </p:spPr>
        <p:txBody>
          <a:bodyPr wrap="square" rtlCol="0">
            <a:spAutoFit/>
          </a:bodyPr>
          <a:lstStyle/>
          <a:p>
            <a:r>
              <a:rPr lang="en-US" dirty="0" smtClean="0"/>
              <a:t>Table 4</a:t>
            </a:r>
            <a:endParaRPr lang="en-US" dirty="0"/>
          </a:p>
        </p:txBody>
      </p:sp>
    </p:spTree>
    <p:extLst>
      <p:ext uri="{BB962C8B-B14F-4D97-AF65-F5344CB8AC3E}">
        <p14:creationId xmlns:p14="http://schemas.microsoft.com/office/powerpoint/2010/main" val="156061243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
            <a:ext cx="8229600" cy="1143000"/>
          </a:xfrm>
        </p:spPr>
        <p:txBody>
          <a:bodyPr>
            <a:normAutofit fontScale="90000"/>
          </a:bodyPr>
          <a:lstStyle/>
          <a:p>
            <a:r>
              <a:rPr lang="en-US" dirty="0" err="1" smtClean="0"/>
              <a:t>Proyeksi</a:t>
            </a:r>
            <a:r>
              <a:rPr lang="en-US" dirty="0" smtClean="0"/>
              <a:t> </a:t>
            </a:r>
            <a:r>
              <a:rPr lang="en-US" dirty="0" err="1" smtClean="0"/>
              <a:t>Kebutuhan</a:t>
            </a:r>
            <a:r>
              <a:rPr lang="en-US" dirty="0" smtClean="0"/>
              <a:t> BBM </a:t>
            </a:r>
            <a:br>
              <a:rPr lang="en-US" dirty="0" smtClean="0"/>
            </a:br>
            <a:r>
              <a:rPr lang="en-US" dirty="0" err="1" smtClean="0"/>
              <a:t>Kendaran</a:t>
            </a:r>
            <a:r>
              <a:rPr lang="en-US" dirty="0" smtClean="0"/>
              <a:t> Standard Euro 4</a:t>
            </a:r>
            <a:endParaRPr lang="en-US" dirty="0"/>
          </a:p>
        </p:txBody>
      </p:sp>
      <p:graphicFrame>
        <p:nvGraphicFramePr>
          <p:cNvPr id="4" name="Table 3"/>
          <p:cNvGraphicFramePr>
            <a:graphicFrameLocks noGrp="1"/>
          </p:cNvGraphicFramePr>
          <p:nvPr>
            <p:extLst>
              <p:ext uri="{D42A27DB-BD31-4B8C-83A1-F6EECF244321}">
                <p14:modId xmlns:p14="http://schemas.microsoft.com/office/powerpoint/2010/main" val="4088796034"/>
              </p:ext>
            </p:extLst>
          </p:nvPr>
        </p:nvGraphicFramePr>
        <p:xfrm>
          <a:off x="457200" y="2465823"/>
          <a:ext cx="8305800" cy="1531620"/>
        </p:xfrm>
        <a:graphic>
          <a:graphicData uri="http://schemas.openxmlformats.org/drawingml/2006/table">
            <a:tbl>
              <a:tblPr>
                <a:tableStyleId>{5C22544A-7EE6-4342-B048-85BDC9FD1C3A}</a:tableStyleId>
              </a:tblPr>
              <a:tblGrid>
                <a:gridCol w="1073031"/>
                <a:gridCol w="977952"/>
                <a:gridCol w="977952"/>
                <a:gridCol w="977952"/>
                <a:gridCol w="1033501"/>
                <a:gridCol w="975559"/>
                <a:gridCol w="1146853"/>
                <a:gridCol w="1143000"/>
              </a:tblGrid>
              <a:tr h="190500">
                <a:tc rowSpan="2">
                  <a:txBody>
                    <a:bodyPr/>
                    <a:lstStyle/>
                    <a:p>
                      <a:pPr algn="l" fontAlgn="b"/>
                      <a:r>
                        <a:rPr lang="en-US" sz="1400" b="0" i="0" u="none" strike="noStrike" dirty="0" err="1" smtClean="0">
                          <a:solidFill>
                            <a:schemeClr val="bg1"/>
                          </a:solidFill>
                          <a:effectLst/>
                          <a:latin typeface="Calibri"/>
                        </a:rPr>
                        <a:t>Jenis</a:t>
                      </a:r>
                      <a:r>
                        <a:rPr lang="en-US" sz="1400" b="0" i="0" u="none" strike="noStrike" dirty="0" smtClean="0">
                          <a:solidFill>
                            <a:schemeClr val="bg1"/>
                          </a:solidFill>
                          <a:effectLst/>
                          <a:latin typeface="Calibri"/>
                        </a:rPr>
                        <a:t> </a:t>
                      </a:r>
                      <a:r>
                        <a:rPr lang="en-US" sz="1400" b="0" i="0" u="none" strike="noStrike" dirty="0" err="1" smtClean="0">
                          <a:solidFill>
                            <a:schemeClr val="bg1"/>
                          </a:solidFill>
                          <a:effectLst/>
                          <a:latin typeface="Calibri"/>
                        </a:rPr>
                        <a:t>Kendaraan</a:t>
                      </a:r>
                      <a:endParaRPr lang="en-US" sz="1400" b="0" i="0" u="none" strike="noStrike" dirty="0">
                        <a:solidFill>
                          <a:schemeClr val="bg1"/>
                        </a:solidFill>
                        <a:effectLst/>
                        <a:latin typeface="Calibri"/>
                      </a:endParaRPr>
                    </a:p>
                  </a:txBody>
                  <a:tcPr marL="9525" marR="9525" marT="9525" marB="0" anchor="ctr">
                    <a:solidFill>
                      <a:schemeClr val="tx2"/>
                    </a:solidFill>
                  </a:tcPr>
                </a:tc>
                <a:tc rowSpan="2">
                  <a:txBody>
                    <a:bodyPr/>
                    <a:lstStyle/>
                    <a:p>
                      <a:pPr algn="ctr" fontAlgn="b"/>
                      <a:r>
                        <a:rPr lang="en-US" sz="1400" u="none" strike="noStrike" dirty="0">
                          <a:effectLst/>
                        </a:rPr>
                        <a:t> Total </a:t>
                      </a:r>
                      <a:r>
                        <a:rPr lang="en-US" sz="1400" u="none" strike="noStrike" dirty="0" err="1">
                          <a:effectLst/>
                        </a:rPr>
                        <a:t>Kendaraan</a:t>
                      </a:r>
                      <a:r>
                        <a:rPr lang="en-US" sz="1400" u="none" strike="noStrike" dirty="0">
                          <a:effectLst/>
                        </a:rPr>
                        <a:t> </a:t>
                      </a:r>
                      <a:endParaRPr lang="en-US" sz="1400" b="0" i="0" u="none" strike="noStrike" dirty="0">
                        <a:solidFill>
                          <a:srgbClr val="000000"/>
                        </a:solidFill>
                        <a:effectLst/>
                        <a:latin typeface="Calibri"/>
                      </a:endParaRPr>
                    </a:p>
                  </a:txBody>
                  <a:tcPr marL="9525" marR="9525" marT="9525" marB="0" anchor="ctr">
                    <a:solidFill>
                      <a:schemeClr val="tx2"/>
                    </a:solidFill>
                  </a:tcPr>
                </a:tc>
                <a:tc gridSpan="2">
                  <a:txBody>
                    <a:bodyPr/>
                    <a:lstStyle/>
                    <a:p>
                      <a:pPr algn="ctr" fontAlgn="b"/>
                      <a:r>
                        <a:rPr lang="en-US" sz="1400" u="none" strike="noStrike" dirty="0">
                          <a:solidFill>
                            <a:schemeClr val="bg1"/>
                          </a:solidFill>
                          <a:effectLst/>
                        </a:rPr>
                        <a:t> Total </a:t>
                      </a:r>
                      <a:r>
                        <a:rPr lang="en-US" sz="1400" u="none" strike="noStrike" dirty="0" err="1">
                          <a:solidFill>
                            <a:schemeClr val="bg1"/>
                          </a:solidFill>
                          <a:effectLst/>
                        </a:rPr>
                        <a:t>Kendaraan</a:t>
                      </a:r>
                      <a:r>
                        <a:rPr lang="en-US" sz="1400" u="none" strike="noStrike" dirty="0">
                          <a:solidFill>
                            <a:schemeClr val="bg1"/>
                          </a:solidFill>
                          <a:effectLst/>
                        </a:rPr>
                        <a:t> </a:t>
                      </a:r>
                      <a:endParaRPr lang="en-US" sz="1400" b="0" i="0" u="none" strike="noStrike" dirty="0">
                        <a:solidFill>
                          <a:schemeClr val="bg1"/>
                        </a:solidFill>
                        <a:effectLst/>
                        <a:latin typeface="Calibri"/>
                      </a:endParaRPr>
                    </a:p>
                  </a:txBody>
                  <a:tcPr marL="9525" marR="9525" marT="9525" marB="0" anchor="b">
                    <a:solidFill>
                      <a:schemeClr val="tx2"/>
                    </a:solidFill>
                  </a:tcPr>
                </a:tc>
                <a:tc hMerge="1">
                  <a:txBody>
                    <a:bodyPr/>
                    <a:lstStyle/>
                    <a:p>
                      <a:endParaRPr lang="en-US"/>
                    </a:p>
                  </a:txBody>
                  <a:tcPr/>
                </a:tc>
                <a:tc gridSpan="2">
                  <a:txBody>
                    <a:bodyPr/>
                    <a:lstStyle/>
                    <a:p>
                      <a:pPr algn="ctr" fontAlgn="b"/>
                      <a:r>
                        <a:rPr lang="en-US" sz="1400" u="none" strike="noStrike" dirty="0">
                          <a:solidFill>
                            <a:schemeClr val="bg1"/>
                          </a:solidFill>
                          <a:effectLst/>
                        </a:rPr>
                        <a:t>Volume </a:t>
                      </a:r>
                      <a:r>
                        <a:rPr lang="en-US" sz="1400" u="none" strike="noStrike" dirty="0" err="1">
                          <a:solidFill>
                            <a:schemeClr val="bg1"/>
                          </a:solidFill>
                          <a:effectLst/>
                        </a:rPr>
                        <a:t>Konsumsi</a:t>
                      </a:r>
                      <a:r>
                        <a:rPr lang="en-US" sz="1400" u="none" strike="noStrike" dirty="0">
                          <a:solidFill>
                            <a:schemeClr val="bg1"/>
                          </a:solidFill>
                          <a:effectLst/>
                        </a:rPr>
                        <a:t> </a:t>
                      </a:r>
                      <a:r>
                        <a:rPr lang="en-US" sz="1400" u="none" strike="noStrike" dirty="0" smtClean="0">
                          <a:solidFill>
                            <a:schemeClr val="bg1"/>
                          </a:solidFill>
                          <a:effectLst/>
                        </a:rPr>
                        <a:t>BBM</a:t>
                      </a:r>
                    </a:p>
                    <a:p>
                      <a:pPr algn="ctr" fontAlgn="b"/>
                      <a:r>
                        <a:rPr lang="en-US" sz="1400" u="none" strike="noStrike" dirty="0" smtClean="0">
                          <a:solidFill>
                            <a:schemeClr val="bg1"/>
                          </a:solidFill>
                          <a:effectLst/>
                        </a:rPr>
                        <a:t>L/</a:t>
                      </a:r>
                      <a:r>
                        <a:rPr lang="en-US" sz="1400" u="none" strike="noStrike" dirty="0" err="1" smtClean="0">
                          <a:solidFill>
                            <a:schemeClr val="bg1"/>
                          </a:solidFill>
                          <a:effectLst/>
                        </a:rPr>
                        <a:t>hari</a:t>
                      </a:r>
                      <a:endParaRPr lang="en-US" sz="1400" b="0" i="0" u="none" strike="noStrike" dirty="0">
                        <a:solidFill>
                          <a:schemeClr val="bg1"/>
                        </a:solidFill>
                        <a:effectLst/>
                        <a:latin typeface="Calibri"/>
                      </a:endParaRPr>
                    </a:p>
                  </a:txBody>
                  <a:tcPr marL="9525" marR="9525" marT="9525" marB="0" anchor="b">
                    <a:solidFill>
                      <a:schemeClr val="tx2"/>
                    </a:solidFill>
                  </a:tcPr>
                </a:tc>
                <a:tc hMerge="1">
                  <a:txBody>
                    <a:bodyPr/>
                    <a:lstStyle/>
                    <a:p>
                      <a:endParaRPr lang="en-US"/>
                    </a:p>
                  </a:txBody>
                  <a:tcPr/>
                </a:tc>
                <a:tc gridSpan="2">
                  <a:txBody>
                    <a:bodyPr/>
                    <a:lstStyle/>
                    <a:p>
                      <a:pPr algn="ctr" fontAlgn="b"/>
                      <a:r>
                        <a:rPr lang="en-US" sz="1400" u="none" strike="noStrike" dirty="0">
                          <a:solidFill>
                            <a:schemeClr val="bg1"/>
                          </a:solidFill>
                          <a:effectLst/>
                        </a:rPr>
                        <a:t>Volume </a:t>
                      </a:r>
                      <a:r>
                        <a:rPr lang="en-US" sz="1400" u="none" strike="noStrike" dirty="0" err="1">
                          <a:solidFill>
                            <a:schemeClr val="bg1"/>
                          </a:solidFill>
                          <a:effectLst/>
                        </a:rPr>
                        <a:t>Konsumsi</a:t>
                      </a:r>
                      <a:r>
                        <a:rPr lang="en-US" sz="1400" u="none" strike="noStrike" dirty="0">
                          <a:solidFill>
                            <a:schemeClr val="bg1"/>
                          </a:solidFill>
                          <a:effectLst/>
                        </a:rPr>
                        <a:t> </a:t>
                      </a:r>
                      <a:r>
                        <a:rPr lang="en-US" sz="1400" u="none" strike="noStrike" dirty="0" smtClean="0">
                          <a:solidFill>
                            <a:schemeClr val="bg1"/>
                          </a:solidFill>
                          <a:effectLst/>
                        </a:rPr>
                        <a:t>BBM</a:t>
                      </a:r>
                    </a:p>
                    <a:p>
                      <a:pPr algn="ctr" fontAlgn="b"/>
                      <a:r>
                        <a:rPr lang="en-US" sz="1400" u="none" strike="noStrike" dirty="0" smtClean="0">
                          <a:solidFill>
                            <a:schemeClr val="bg1"/>
                          </a:solidFill>
                          <a:effectLst/>
                        </a:rPr>
                        <a:t>L/</a:t>
                      </a:r>
                      <a:r>
                        <a:rPr lang="en-US" sz="1400" u="none" strike="noStrike" dirty="0" err="1" smtClean="0">
                          <a:solidFill>
                            <a:schemeClr val="bg1"/>
                          </a:solidFill>
                          <a:effectLst/>
                        </a:rPr>
                        <a:t>tahun</a:t>
                      </a:r>
                      <a:endParaRPr lang="en-US" sz="1400" b="0" i="0" u="none" strike="noStrike" dirty="0">
                        <a:solidFill>
                          <a:schemeClr val="bg1"/>
                        </a:solidFill>
                        <a:effectLst/>
                        <a:latin typeface="Calibri"/>
                      </a:endParaRPr>
                    </a:p>
                  </a:txBody>
                  <a:tcPr marL="9525" marR="9525" marT="9525" marB="0" anchor="b">
                    <a:solidFill>
                      <a:schemeClr val="tx2"/>
                    </a:solidFill>
                  </a:tcPr>
                </a:tc>
                <a:tc hMerge="1">
                  <a:txBody>
                    <a:bodyPr/>
                    <a:lstStyle/>
                    <a:p>
                      <a:endParaRPr lang="en-US"/>
                    </a:p>
                  </a:txBody>
                  <a:tcPr/>
                </a:tc>
              </a:tr>
              <a:tr h="190500">
                <a:tc vMerge="1">
                  <a:txBody>
                    <a:bodyPr/>
                    <a:lstStyle/>
                    <a:p>
                      <a:pPr algn="l" fontAlgn="b"/>
                      <a:endParaRPr lang="en-US" sz="1200" b="0" i="0" u="none" strike="noStrike" dirty="0">
                        <a:solidFill>
                          <a:srgbClr val="000000"/>
                        </a:solidFill>
                        <a:effectLst/>
                        <a:latin typeface="Calibri"/>
                      </a:endParaRPr>
                    </a:p>
                  </a:txBody>
                  <a:tcPr marL="9525" marR="9525" marT="9525" marB="0" anchor="b"/>
                </a:tc>
                <a:tc vMerge="1">
                  <a:txBody>
                    <a:bodyPr/>
                    <a:lstStyle/>
                    <a:p>
                      <a:pPr algn="ctr" fontAlgn="b"/>
                      <a:endParaRPr lang="en-US" sz="1200" b="0" i="0" u="none" strike="noStrike" dirty="0">
                        <a:solidFill>
                          <a:srgbClr val="000000"/>
                        </a:solidFill>
                        <a:effectLst/>
                        <a:latin typeface="Calibri"/>
                      </a:endParaRPr>
                    </a:p>
                  </a:txBody>
                  <a:tcPr marL="9525" marR="9525" marT="9525" marB="0" anchor="b"/>
                </a:tc>
                <a:tc>
                  <a:txBody>
                    <a:bodyPr/>
                    <a:lstStyle/>
                    <a:p>
                      <a:pPr algn="ctr" fontAlgn="b"/>
                      <a:r>
                        <a:rPr lang="en-US" sz="1400" u="none" strike="noStrike" dirty="0">
                          <a:effectLst/>
                        </a:rPr>
                        <a:t> </a:t>
                      </a:r>
                      <a:r>
                        <a:rPr lang="en-US" sz="1400" u="none" strike="noStrike" dirty="0" err="1">
                          <a:effectLst/>
                        </a:rPr>
                        <a:t>Bensin</a:t>
                      </a:r>
                      <a:r>
                        <a:rPr lang="en-US" sz="1400" u="none" strike="noStrike" dirty="0">
                          <a:effectLst/>
                        </a:rPr>
                        <a:t> </a:t>
                      </a:r>
                      <a:endParaRPr lang="en-US" sz="1400" b="0" i="0" u="none" strike="noStrike" dirty="0">
                        <a:solidFill>
                          <a:srgbClr val="000000"/>
                        </a:solidFill>
                        <a:effectLst/>
                        <a:latin typeface="Calibri"/>
                      </a:endParaRPr>
                    </a:p>
                  </a:txBody>
                  <a:tcPr marL="9525" marR="9525" marT="9525" marB="0" anchor="b"/>
                </a:tc>
                <a:tc>
                  <a:txBody>
                    <a:bodyPr/>
                    <a:lstStyle/>
                    <a:p>
                      <a:pPr algn="ctr" fontAlgn="b"/>
                      <a:r>
                        <a:rPr lang="en-US" sz="1400" u="none" strike="noStrike" dirty="0">
                          <a:effectLst/>
                        </a:rPr>
                        <a:t> Solar </a:t>
                      </a:r>
                      <a:endParaRPr lang="en-US" sz="1400" b="0" i="0" u="none" strike="noStrike" dirty="0">
                        <a:solidFill>
                          <a:srgbClr val="000000"/>
                        </a:solidFill>
                        <a:effectLst/>
                        <a:latin typeface="Calibri"/>
                      </a:endParaRPr>
                    </a:p>
                  </a:txBody>
                  <a:tcPr marL="9525" marR="9525" marT="9525" marB="0" anchor="b"/>
                </a:tc>
                <a:tc>
                  <a:txBody>
                    <a:bodyPr/>
                    <a:lstStyle/>
                    <a:p>
                      <a:pPr algn="ctr" fontAlgn="b"/>
                      <a:r>
                        <a:rPr lang="en-US" sz="1400" u="none" strike="noStrike" dirty="0">
                          <a:effectLst/>
                        </a:rPr>
                        <a:t> </a:t>
                      </a:r>
                      <a:r>
                        <a:rPr lang="en-US" sz="1400" u="none" strike="noStrike" dirty="0" err="1">
                          <a:effectLst/>
                        </a:rPr>
                        <a:t>Bensin</a:t>
                      </a:r>
                      <a:r>
                        <a:rPr lang="en-US" sz="1400" u="none" strike="noStrike" dirty="0">
                          <a:effectLst/>
                        </a:rPr>
                        <a:t> </a:t>
                      </a:r>
                      <a:endParaRPr lang="en-US" sz="1400" b="0" i="0" u="none" strike="noStrike" dirty="0">
                        <a:solidFill>
                          <a:srgbClr val="000000"/>
                        </a:solidFill>
                        <a:effectLst/>
                        <a:latin typeface="Calibri"/>
                      </a:endParaRPr>
                    </a:p>
                  </a:txBody>
                  <a:tcPr marL="9525" marR="9525" marT="9525" marB="0" anchor="b"/>
                </a:tc>
                <a:tc>
                  <a:txBody>
                    <a:bodyPr/>
                    <a:lstStyle/>
                    <a:p>
                      <a:pPr algn="ctr" fontAlgn="b"/>
                      <a:r>
                        <a:rPr lang="en-US" sz="1400" u="none" strike="noStrike" dirty="0">
                          <a:effectLst/>
                        </a:rPr>
                        <a:t> Solar </a:t>
                      </a:r>
                      <a:endParaRPr lang="en-US" sz="1400" b="0" i="0" u="none" strike="noStrike" dirty="0">
                        <a:solidFill>
                          <a:srgbClr val="000000"/>
                        </a:solidFill>
                        <a:effectLst/>
                        <a:latin typeface="Calibri"/>
                      </a:endParaRPr>
                    </a:p>
                  </a:txBody>
                  <a:tcPr marL="9525" marR="9525" marT="9525" marB="0" anchor="b"/>
                </a:tc>
                <a:tc>
                  <a:txBody>
                    <a:bodyPr/>
                    <a:lstStyle/>
                    <a:p>
                      <a:pPr algn="ctr" fontAlgn="b"/>
                      <a:r>
                        <a:rPr lang="en-US" sz="1400" u="none" strike="noStrike" dirty="0">
                          <a:effectLst/>
                        </a:rPr>
                        <a:t> </a:t>
                      </a:r>
                      <a:r>
                        <a:rPr lang="en-US" sz="1400" u="none" strike="noStrike" dirty="0" err="1">
                          <a:effectLst/>
                        </a:rPr>
                        <a:t>Bensin</a:t>
                      </a:r>
                      <a:r>
                        <a:rPr lang="en-US" sz="1400" u="none" strike="noStrike" dirty="0">
                          <a:effectLst/>
                        </a:rPr>
                        <a:t> </a:t>
                      </a:r>
                      <a:endParaRPr lang="en-US" sz="1400" b="0" i="0" u="none" strike="noStrike" dirty="0">
                        <a:solidFill>
                          <a:srgbClr val="000000"/>
                        </a:solidFill>
                        <a:effectLst/>
                        <a:latin typeface="Calibri"/>
                      </a:endParaRPr>
                    </a:p>
                  </a:txBody>
                  <a:tcPr marL="9525" marR="9525" marT="9525" marB="0" anchor="b"/>
                </a:tc>
                <a:tc>
                  <a:txBody>
                    <a:bodyPr/>
                    <a:lstStyle/>
                    <a:p>
                      <a:pPr algn="ctr" fontAlgn="b"/>
                      <a:r>
                        <a:rPr lang="en-US" sz="1400" u="none" strike="noStrike" dirty="0">
                          <a:effectLst/>
                        </a:rPr>
                        <a:t> Solar </a:t>
                      </a:r>
                      <a:endParaRPr lang="en-US" sz="1400" b="0" i="0" u="none" strike="noStrike" dirty="0">
                        <a:solidFill>
                          <a:srgbClr val="000000"/>
                        </a:solidFill>
                        <a:effectLst/>
                        <a:latin typeface="Calibri"/>
                      </a:endParaRPr>
                    </a:p>
                  </a:txBody>
                  <a:tcPr marL="9525" marR="9525" marT="9525" marB="0" anchor="b"/>
                </a:tc>
              </a:tr>
              <a:tr h="190500">
                <a:tc>
                  <a:txBody>
                    <a:bodyPr/>
                    <a:lstStyle/>
                    <a:p>
                      <a:pPr algn="l" fontAlgn="b"/>
                      <a:r>
                        <a:rPr lang="en-US" sz="1400" u="none" strike="noStrike" dirty="0">
                          <a:effectLst/>
                        </a:rPr>
                        <a:t>Mobil</a:t>
                      </a:r>
                      <a:endParaRPr lang="en-US" sz="1400" b="0" i="0" u="none" strike="noStrike" dirty="0">
                        <a:solidFill>
                          <a:srgbClr val="000000"/>
                        </a:solidFill>
                        <a:effectLst/>
                        <a:latin typeface="Calibri"/>
                      </a:endParaRPr>
                    </a:p>
                  </a:txBody>
                  <a:tcPr marL="9525" marR="9525" marT="9525" marB="0" anchor="b">
                    <a:solidFill>
                      <a:srgbClr val="00B0F0"/>
                    </a:solidFill>
                  </a:tcPr>
                </a:tc>
                <a:tc>
                  <a:txBody>
                    <a:bodyPr/>
                    <a:lstStyle/>
                    <a:p>
                      <a:pPr algn="r" fontAlgn="b"/>
                      <a:r>
                        <a:rPr lang="en-US" sz="1400" u="none" strike="noStrike">
                          <a:effectLst/>
                        </a:rPr>
                        <a:t>          1,100,000 </a:t>
                      </a:r>
                      <a:endParaRPr lang="en-US" sz="1400" b="0" i="0" u="none" strike="noStrike">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605,000 </a:t>
                      </a:r>
                      <a:endParaRPr lang="en-US" sz="1400" b="0" i="0" u="none" strike="noStrike" dirty="0">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495,000 </a:t>
                      </a:r>
                      <a:endParaRPr lang="en-US" sz="1400" b="0" i="0" u="none" strike="noStrike" dirty="0">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9,075,000 </a:t>
                      </a:r>
                      <a:endParaRPr lang="en-US" sz="1400" b="0" i="0" u="none" strike="noStrike" dirty="0">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7,425,000 </a:t>
                      </a:r>
                      <a:endParaRPr lang="en-US" sz="1400" b="0" i="0" u="none" strike="noStrike" dirty="0">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2,904,000,000 </a:t>
                      </a:r>
                      <a:endParaRPr lang="en-US" sz="1400" b="0" i="0" u="none" strike="noStrike" dirty="0">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2,376,000,000 </a:t>
                      </a:r>
                      <a:endParaRPr lang="en-US" sz="1400" b="0" i="0" u="none" strike="noStrike" dirty="0">
                        <a:solidFill>
                          <a:srgbClr val="000000"/>
                        </a:solidFill>
                        <a:effectLst/>
                        <a:latin typeface="Calibri"/>
                      </a:endParaRPr>
                    </a:p>
                  </a:txBody>
                  <a:tcPr marL="9525" marR="9525" marT="9525" marB="0" anchor="b"/>
                </a:tc>
              </a:tr>
              <a:tr h="190500">
                <a:tc>
                  <a:txBody>
                    <a:bodyPr/>
                    <a:lstStyle/>
                    <a:p>
                      <a:pPr algn="l" fontAlgn="b"/>
                      <a:r>
                        <a:rPr lang="en-US" sz="1400" u="none" strike="noStrike" dirty="0" err="1">
                          <a:effectLst/>
                        </a:rPr>
                        <a:t>Sepeda</a:t>
                      </a:r>
                      <a:r>
                        <a:rPr lang="en-US" sz="1400" u="none" strike="noStrike" dirty="0">
                          <a:effectLst/>
                        </a:rPr>
                        <a:t> Motor</a:t>
                      </a:r>
                      <a:endParaRPr lang="en-US" sz="1400" b="0" i="0" u="none" strike="noStrike" dirty="0">
                        <a:solidFill>
                          <a:srgbClr val="000000"/>
                        </a:solidFill>
                        <a:effectLst/>
                        <a:latin typeface="Calibri"/>
                      </a:endParaRPr>
                    </a:p>
                  </a:txBody>
                  <a:tcPr marL="9525" marR="9525" marT="9525" marB="0" anchor="b">
                    <a:solidFill>
                      <a:srgbClr val="00B0F0"/>
                    </a:solidFill>
                  </a:tcPr>
                </a:tc>
                <a:tc>
                  <a:txBody>
                    <a:bodyPr/>
                    <a:lstStyle/>
                    <a:p>
                      <a:pPr algn="r" fontAlgn="b"/>
                      <a:r>
                        <a:rPr lang="en-US" sz="1400" u="none" strike="noStrike">
                          <a:effectLst/>
                        </a:rPr>
                        <a:t>          5,000,000 </a:t>
                      </a:r>
                      <a:endParaRPr lang="en-US" sz="1400" b="0" i="0" u="none" strike="noStrike">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5,000,000 </a:t>
                      </a:r>
                      <a:endParaRPr lang="en-US" sz="1400" b="0" i="0" u="none" strike="noStrike" dirty="0">
                        <a:solidFill>
                          <a:srgbClr val="000000"/>
                        </a:solidFill>
                        <a:effectLst/>
                        <a:latin typeface="Calibri"/>
                      </a:endParaRPr>
                    </a:p>
                  </a:txBody>
                  <a:tcPr marL="9525" marR="9525" marT="9525" marB="0" anchor="b"/>
                </a:tc>
                <a:tc>
                  <a:txBody>
                    <a:bodyPr/>
                    <a:lstStyle/>
                    <a:p>
                      <a:pPr algn="r" fontAlgn="b"/>
                      <a:endParaRPr lang="en-US" sz="1400" b="0" i="0" u="none" strike="noStrike">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7,500,000 </a:t>
                      </a:r>
                      <a:endParaRPr lang="en-US" sz="1400" b="0" i="0" u="none" strike="noStrike" dirty="0">
                        <a:solidFill>
                          <a:srgbClr val="000000"/>
                        </a:solidFill>
                        <a:effectLst/>
                        <a:latin typeface="Calibri"/>
                      </a:endParaRPr>
                    </a:p>
                  </a:txBody>
                  <a:tcPr marL="9525" marR="9525" marT="9525" marB="0" anchor="b"/>
                </a:tc>
                <a:tc>
                  <a:txBody>
                    <a:bodyPr/>
                    <a:lstStyle/>
                    <a:p>
                      <a:pPr algn="r" fontAlgn="b"/>
                      <a:endParaRPr lang="en-US" sz="1400" b="0" i="0" u="none" strike="noStrike">
                        <a:solidFill>
                          <a:srgbClr val="000000"/>
                        </a:solidFill>
                        <a:effectLst/>
                        <a:latin typeface="Calibri"/>
                      </a:endParaRPr>
                    </a:p>
                  </a:txBody>
                  <a:tcPr marL="9525" marR="9525" marT="9525" marB="0" anchor="b"/>
                </a:tc>
                <a:tc>
                  <a:txBody>
                    <a:bodyPr/>
                    <a:lstStyle/>
                    <a:p>
                      <a:pPr algn="r" fontAlgn="b"/>
                      <a:r>
                        <a:rPr lang="en-US" sz="1400" u="none" strike="noStrike" dirty="0">
                          <a:effectLst/>
                        </a:rPr>
                        <a:t>   </a:t>
                      </a:r>
                      <a:r>
                        <a:rPr lang="en-US" sz="1400" u="none" strike="noStrike" dirty="0" smtClean="0">
                          <a:effectLst/>
                        </a:rPr>
                        <a:t>2,400,000,000 </a:t>
                      </a:r>
                      <a:endParaRPr lang="en-US" sz="1400" b="0" i="0" u="none" strike="noStrike" dirty="0">
                        <a:solidFill>
                          <a:srgbClr val="000000"/>
                        </a:solidFill>
                        <a:effectLst/>
                        <a:latin typeface="Calibri"/>
                      </a:endParaRPr>
                    </a:p>
                  </a:txBody>
                  <a:tcPr marL="9525" marR="9525" marT="9525" marB="0" anchor="b"/>
                </a:tc>
                <a:tc>
                  <a:txBody>
                    <a:bodyPr/>
                    <a:lstStyle/>
                    <a:p>
                      <a:pPr algn="r" fontAlgn="b"/>
                      <a:endParaRPr lang="en-US" sz="1400" b="0" i="0" u="none" strike="noStrike" dirty="0">
                        <a:solidFill>
                          <a:srgbClr val="000000"/>
                        </a:solidFill>
                        <a:effectLst/>
                        <a:latin typeface="Calibri"/>
                      </a:endParaRPr>
                    </a:p>
                  </a:txBody>
                  <a:tcPr marL="9525" marR="9525" marT="9525" marB="0" anchor="b"/>
                </a:tc>
              </a:tr>
            </a:tbl>
          </a:graphicData>
        </a:graphic>
      </p:graphicFrame>
      <p:graphicFrame>
        <p:nvGraphicFramePr>
          <p:cNvPr id="5" name="Table 4"/>
          <p:cNvGraphicFramePr>
            <a:graphicFrameLocks noGrp="1"/>
          </p:cNvGraphicFramePr>
          <p:nvPr>
            <p:extLst>
              <p:ext uri="{D42A27DB-BD31-4B8C-83A1-F6EECF244321}">
                <p14:modId xmlns:p14="http://schemas.microsoft.com/office/powerpoint/2010/main" val="3398680596"/>
              </p:ext>
            </p:extLst>
          </p:nvPr>
        </p:nvGraphicFramePr>
        <p:xfrm>
          <a:off x="457200" y="5292090"/>
          <a:ext cx="8229600" cy="1095375"/>
        </p:xfrm>
        <a:graphic>
          <a:graphicData uri="http://schemas.openxmlformats.org/drawingml/2006/table">
            <a:tbl>
              <a:tblPr>
                <a:tableStyleId>{5C22544A-7EE6-4342-B048-85BDC9FD1C3A}</a:tableStyleId>
              </a:tblPr>
              <a:tblGrid>
                <a:gridCol w="1167739"/>
                <a:gridCol w="1389462"/>
                <a:gridCol w="1616807"/>
                <a:gridCol w="1683162"/>
                <a:gridCol w="1196772"/>
                <a:gridCol w="1175658"/>
              </a:tblGrid>
              <a:tr h="190500">
                <a:tc>
                  <a:txBody>
                    <a:bodyPr/>
                    <a:lstStyle/>
                    <a:p>
                      <a:pPr algn="l" fontAlgn="b"/>
                      <a:r>
                        <a:rPr lang="en-US" sz="1400" b="0" i="0" u="none" strike="noStrike" dirty="0" err="1" smtClean="0">
                          <a:solidFill>
                            <a:schemeClr val="bg1"/>
                          </a:solidFill>
                          <a:effectLst/>
                          <a:latin typeface="Calibri"/>
                        </a:rPr>
                        <a:t>Jenis</a:t>
                      </a:r>
                      <a:r>
                        <a:rPr lang="en-US" sz="1400" b="0" i="0" u="none" strike="noStrike" baseline="0" dirty="0" smtClean="0">
                          <a:solidFill>
                            <a:schemeClr val="bg1"/>
                          </a:solidFill>
                          <a:effectLst/>
                          <a:latin typeface="Calibri"/>
                        </a:rPr>
                        <a:t> BBM</a:t>
                      </a:r>
                      <a:endParaRPr lang="en-US" sz="1400" b="0" i="0" u="none" strike="noStrike" dirty="0">
                        <a:solidFill>
                          <a:schemeClr val="bg1"/>
                        </a:solidFill>
                        <a:effectLst/>
                        <a:latin typeface="Calibri"/>
                      </a:endParaRPr>
                    </a:p>
                  </a:txBody>
                  <a:tcPr marL="9525" marR="9525" marT="9525" marB="0" anchor="b">
                    <a:solidFill>
                      <a:schemeClr val="tx2"/>
                    </a:solidFill>
                  </a:tcPr>
                </a:tc>
                <a:tc>
                  <a:txBody>
                    <a:bodyPr/>
                    <a:lstStyle/>
                    <a:p>
                      <a:pPr algn="r" fontAlgn="b"/>
                      <a:r>
                        <a:rPr lang="en-US" sz="1400" u="none" strike="noStrike" dirty="0">
                          <a:solidFill>
                            <a:schemeClr val="bg1"/>
                          </a:solidFill>
                          <a:effectLst/>
                        </a:rPr>
                        <a:t>2017</a:t>
                      </a:r>
                      <a:endParaRPr lang="en-US" sz="1400" b="0" i="0" u="none" strike="noStrike" dirty="0">
                        <a:solidFill>
                          <a:schemeClr val="bg1"/>
                        </a:solidFill>
                        <a:effectLst/>
                        <a:latin typeface="Calibri"/>
                      </a:endParaRPr>
                    </a:p>
                  </a:txBody>
                  <a:tcPr marL="9525" marR="9525" marT="9525" marB="0" anchor="b">
                    <a:solidFill>
                      <a:schemeClr val="tx2"/>
                    </a:solidFill>
                  </a:tcPr>
                </a:tc>
                <a:tc>
                  <a:txBody>
                    <a:bodyPr/>
                    <a:lstStyle/>
                    <a:p>
                      <a:pPr algn="r" fontAlgn="b"/>
                      <a:r>
                        <a:rPr lang="en-US" sz="1400" u="none" strike="noStrike">
                          <a:solidFill>
                            <a:schemeClr val="bg1"/>
                          </a:solidFill>
                          <a:effectLst/>
                        </a:rPr>
                        <a:t>2018</a:t>
                      </a:r>
                      <a:endParaRPr lang="en-US" sz="1400" b="0" i="0" u="none" strike="noStrike">
                        <a:solidFill>
                          <a:schemeClr val="bg1"/>
                        </a:solidFill>
                        <a:effectLst/>
                        <a:latin typeface="Calibri"/>
                      </a:endParaRPr>
                    </a:p>
                  </a:txBody>
                  <a:tcPr marL="9525" marR="9525" marT="9525" marB="0" anchor="b">
                    <a:solidFill>
                      <a:schemeClr val="tx2"/>
                    </a:solidFill>
                  </a:tcPr>
                </a:tc>
                <a:tc>
                  <a:txBody>
                    <a:bodyPr/>
                    <a:lstStyle/>
                    <a:p>
                      <a:pPr algn="r" fontAlgn="b"/>
                      <a:r>
                        <a:rPr lang="en-US" sz="1400" u="none" strike="noStrike">
                          <a:solidFill>
                            <a:schemeClr val="bg1"/>
                          </a:solidFill>
                          <a:effectLst/>
                        </a:rPr>
                        <a:t>2019</a:t>
                      </a:r>
                      <a:endParaRPr lang="en-US" sz="1400" b="0" i="0" u="none" strike="noStrike">
                        <a:solidFill>
                          <a:schemeClr val="bg1"/>
                        </a:solidFill>
                        <a:effectLst/>
                        <a:latin typeface="Calibri"/>
                      </a:endParaRPr>
                    </a:p>
                  </a:txBody>
                  <a:tcPr marL="9525" marR="9525" marT="9525" marB="0" anchor="b">
                    <a:solidFill>
                      <a:schemeClr val="tx2"/>
                    </a:solidFill>
                  </a:tcPr>
                </a:tc>
                <a:tc>
                  <a:txBody>
                    <a:bodyPr/>
                    <a:lstStyle/>
                    <a:p>
                      <a:pPr algn="r" fontAlgn="b"/>
                      <a:r>
                        <a:rPr lang="en-US" sz="1400" u="none" strike="noStrike">
                          <a:solidFill>
                            <a:schemeClr val="bg1"/>
                          </a:solidFill>
                          <a:effectLst/>
                        </a:rPr>
                        <a:t>2020</a:t>
                      </a:r>
                      <a:endParaRPr lang="en-US" sz="1400" b="0" i="0" u="none" strike="noStrike">
                        <a:solidFill>
                          <a:schemeClr val="bg1"/>
                        </a:solidFill>
                        <a:effectLst/>
                        <a:latin typeface="Calibri"/>
                      </a:endParaRPr>
                    </a:p>
                  </a:txBody>
                  <a:tcPr marL="9525" marR="9525" marT="9525" marB="0" anchor="b">
                    <a:solidFill>
                      <a:schemeClr val="tx2"/>
                    </a:solidFill>
                  </a:tcPr>
                </a:tc>
                <a:tc>
                  <a:txBody>
                    <a:bodyPr/>
                    <a:lstStyle/>
                    <a:p>
                      <a:pPr algn="r" fontAlgn="b"/>
                      <a:r>
                        <a:rPr lang="en-US" sz="1400" u="none" strike="noStrike" dirty="0">
                          <a:solidFill>
                            <a:schemeClr val="bg1"/>
                          </a:solidFill>
                          <a:effectLst/>
                        </a:rPr>
                        <a:t>2021</a:t>
                      </a:r>
                      <a:endParaRPr lang="en-US" sz="1400" b="0" i="0" u="none" strike="noStrike" dirty="0">
                        <a:solidFill>
                          <a:schemeClr val="bg1"/>
                        </a:solidFill>
                        <a:effectLst/>
                        <a:latin typeface="Calibri"/>
                      </a:endParaRPr>
                    </a:p>
                  </a:txBody>
                  <a:tcPr marL="9525" marR="9525" marT="9525" marB="0" anchor="b">
                    <a:solidFill>
                      <a:schemeClr val="tx2"/>
                    </a:solidFill>
                  </a:tcPr>
                </a:tc>
              </a:tr>
              <a:tr h="190500">
                <a:tc>
                  <a:txBody>
                    <a:bodyPr/>
                    <a:lstStyle/>
                    <a:p>
                      <a:pPr algn="l" fontAlgn="b"/>
                      <a:r>
                        <a:rPr lang="en-US" sz="1400" u="none" strike="noStrike" dirty="0" err="1">
                          <a:effectLst/>
                        </a:rPr>
                        <a:t>Bensin</a:t>
                      </a:r>
                      <a:endParaRPr lang="en-US" sz="1400" b="0" i="0" u="none" strike="noStrike" dirty="0">
                        <a:solidFill>
                          <a:srgbClr val="000000"/>
                        </a:solidFill>
                        <a:effectLst/>
                        <a:latin typeface="Calibri"/>
                      </a:endParaRPr>
                    </a:p>
                  </a:txBody>
                  <a:tcPr marL="9525" marR="9525" marT="9525" marB="0" anchor="b">
                    <a:solidFill>
                      <a:srgbClr val="00B0F0"/>
                    </a:solidFill>
                  </a:tcPr>
                </a:tc>
                <a:tc>
                  <a:txBody>
                    <a:bodyPr/>
                    <a:lstStyle/>
                    <a:p>
                      <a:pPr algn="l" fontAlgn="b"/>
                      <a:r>
                        <a:rPr lang="en-US" sz="1400" u="none" strike="noStrike" dirty="0">
                          <a:effectLst/>
                        </a:rPr>
                        <a:t>           5,304,000,000 </a:t>
                      </a:r>
                      <a:endParaRPr lang="en-US" sz="1400" b="0" i="0" u="none" strike="noStrike" dirty="0">
                        <a:solidFill>
                          <a:srgbClr val="000000"/>
                        </a:solidFill>
                        <a:effectLst/>
                        <a:latin typeface="Calibri"/>
                      </a:endParaRPr>
                    </a:p>
                  </a:txBody>
                  <a:tcPr marL="9525" marR="9525" marT="9525" marB="0" anchor="b"/>
                </a:tc>
                <a:tc>
                  <a:txBody>
                    <a:bodyPr/>
                    <a:lstStyle/>
                    <a:p>
                      <a:pPr algn="l" fontAlgn="b"/>
                      <a:r>
                        <a:rPr lang="en-US" sz="1400" u="none" strike="noStrike" dirty="0">
                          <a:effectLst/>
                        </a:rPr>
                        <a:t>     10,608,000,000.00 </a:t>
                      </a:r>
                      <a:endParaRPr lang="en-US" sz="1400" b="0" i="0" u="none" strike="noStrike" dirty="0">
                        <a:solidFill>
                          <a:srgbClr val="000000"/>
                        </a:solidFill>
                        <a:effectLst/>
                        <a:latin typeface="Calibri"/>
                      </a:endParaRPr>
                    </a:p>
                  </a:txBody>
                  <a:tcPr marL="9525" marR="9525" marT="9525" marB="0" anchor="b"/>
                </a:tc>
                <a:tc>
                  <a:txBody>
                    <a:bodyPr/>
                    <a:lstStyle/>
                    <a:p>
                      <a:pPr algn="l" fontAlgn="b"/>
                      <a:r>
                        <a:rPr lang="en-US" sz="1400" u="none" strike="noStrike" dirty="0">
                          <a:effectLst/>
                        </a:rPr>
                        <a:t>                 15,912,000,000.00 </a:t>
                      </a:r>
                      <a:endParaRPr lang="en-US" sz="1400" b="0" i="0" u="none" strike="noStrike" dirty="0">
                        <a:solidFill>
                          <a:srgbClr val="000000"/>
                        </a:solidFill>
                        <a:effectLst/>
                        <a:latin typeface="Calibri"/>
                      </a:endParaRPr>
                    </a:p>
                  </a:txBody>
                  <a:tcPr marL="9525" marR="9525" marT="9525" marB="0" anchor="b"/>
                </a:tc>
                <a:tc>
                  <a:txBody>
                    <a:bodyPr/>
                    <a:lstStyle/>
                    <a:p>
                      <a:pPr algn="l" fontAlgn="b"/>
                      <a:r>
                        <a:rPr lang="en-US" sz="1400" u="none" strike="noStrike" dirty="0">
                          <a:effectLst/>
                        </a:rPr>
                        <a:t>   21,216,000,000 </a:t>
                      </a:r>
                      <a:endParaRPr lang="en-US" sz="1400" b="0" i="0" u="none" strike="noStrike" dirty="0">
                        <a:solidFill>
                          <a:srgbClr val="000000"/>
                        </a:solidFill>
                        <a:effectLst/>
                        <a:latin typeface="Calibri"/>
                      </a:endParaRPr>
                    </a:p>
                  </a:txBody>
                  <a:tcPr marL="9525" marR="9525" marT="9525" marB="0" anchor="b"/>
                </a:tc>
                <a:tc>
                  <a:txBody>
                    <a:bodyPr/>
                    <a:lstStyle/>
                    <a:p>
                      <a:pPr algn="l" fontAlgn="b"/>
                      <a:r>
                        <a:rPr lang="en-US" sz="1400" u="none" strike="noStrike" dirty="0">
                          <a:effectLst/>
                        </a:rPr>
                        <a:t>   26,520,000,000 </a:t>
                      </a:r>
                      <a:endParaRPr lang="en-US" sz="1400" b="0" i="0" u="none" strike="noStrike" dirty="0">
                        <a:solidFill>
                          <a:srgbClr val="000000"/>
                        </a:solidFill>
                        <a:effectLst/>
                        <a:latin typeface="Calibri"/>
                      </a:endParaRPr>
                    </a:p>
                  </a:txBody>
                  <a:tcPr marL="9525" marR="9525" marT="9525" marB="0" anchor="b"/>
                </a:tc>
              </a:tr>
              <a:tr h="190500">
                <a:tc>
                  <a:txBody>
                    <a:bodyPr/>
                    <a:lstStyle/>
                    <a:p>
                      <a:pPr algn="l" fontAlgn="b"/>
                      <a:r>
                        <a:rPr lang="en-US" sz="1400" u="none" strike="noStrike" dirty="0">
                          <a:effectLst/>
                        </a:rPr>
                        <a:t>Solar</a:t>
                      </a:r>
                      <a:endParaRPr lang="en-US" sz="1400" b="0" i="0" u="none" strike="noStrike" dirty="0">
                        <a:solidFill>
                          <a:srgbClr val="000000"/>
                        </a:solidFill>
                        <a:effectLst/>
                        <a:latin typeface="Calibri"/>
                      </a:endParaRPr>
                    </a:p>
                  </a:txBody>
                  <a:tcPr marL="9525" marR="9525" marT="9525" marB="0" anchor="b">
                    <a:solidFill>
                      <a:srgbClr val="00B0F0"/>
                    </a:solidFill>
                  </a:tcPr>
                </a:tc>
                <a:tc>
                  <a:txBody>
                    <a:bodyPr/>
                    <a:lstStyle/>
                    <a:p>
                      <a:pPr algn="l" fontAlgn="b"/>
                      <a:r>
                        <a:rPr lang="en-US" sz="1400" u="none" strike="noStrike">
                          <a:effectLst/>
                        </a:rPr>
                        <a:t>           2,376,000,000 </a:t>
                      </a:r>
                      <a:endParaRPr lang="en-US" sz="1400" b="0" i="0" u="none" strike="noStrike">
                        <a:solidFill>
                          <a:srgbClr val="000000"/>
                        </a:solidFill>
                        <a:effectLst/>
                        <a:latin typeface="Calibri"/>
                      </a:endParaRPr>
                    </a:p>
                  </a:txBody>
                  <a:tcPr marL="9525" marR="9525" marT="9525" marB="0" anchor="b"/>
                </a:tc>
                <a:tc>
                  <a:txBody>
                    <a:bodyPr/>
                    <a:lstStyle/>
                    <a:p>
                      <a:pPr algn="l" fontAlgn="b"/>
                      <a:r>
                        <a:rPr lang="en-US" sz="1400" u="none" strike="noStrike" dirty="0">
                          <a:effectLst/>
                        </a:rPr>
                        <a:t>       4,752,000,000.00 </a:t>
                      </a:r>
                      <a:endParaRPr lang="en-US" sz="1400" b="0" i="0" u="none" strike="noStrike" dirty="0">
                        <a:solidFill>
                          <a:srgbClr val="000000"/>
                        </a:solidFill>
                        <a:effectLst/>
                        <a:latin typeface="Calibri"/>
                      </a:endParaRPr>
                    </a:p>
                  </a:txBody>
                  <a:tcPr marL="9525" marR="9525" marT="9525" marB="0" anchor="b"/>
                </a:tc>
                <a:tc>
                  <a:txBody>
                    <a:bodyPr/>
                    <a:lstStyle/>
                    <a:p>
                      <a:pPr algn="l" fontAlgn="b"/>
                      <a:r>
                        <a:rPr lang="en-US" sz="1400" u="none" strike="noStrike" dirty="0">
                          <a:effectLst/>
                        </a:rPr>
                        <a:t>                   7,128,000,000.00 </a:t>
                      </a:r>
                      <a:endParaRPr lang="en-US" sz="1400" b="0" i="0" u="none" strike="noStrike" dirty="0">
                        <a:solidFill>
                          <a:srgbClr val="000000"/>
                        </a:solidFill>
                        <a:effectLst/>
                        <a:latin typeface="Calibri"/>
                      </a:endParaRPr>
                    </a:p>
                  </a:txBody>
                  <a:tcPr marL="9525" marR="9525" marT="9525" marB="0" anchor="b"/>
                </a:tc>
                <a:tc>
                  <a:txBody>
                    <a:bodyPr/>
                    <a:lstStyle/>
                    <a:p>
                      <a:pPr algn="l" fontAlgn="b"/>
                      <a:r>
                        <a:rPr lang="en-US" sz="1400" u="none" strike="noStrike" dirty="0">
                          <a:effectLst/>
                        </a:rPr>
                        <a:t>     9,504,000,000 </a:t>
                      </a:r>
                      <a:endParaRPr lang="en-US" sz="1400" b="0" i="0" u="none" strike="noStrike" dirty="0">
                        <a:solidFill>
                          <a:srgbClr val="000000"/>
                        </a:solidFill>
                        <a:effectLst/>
                        <a:latin typeface="Calibri"/>
                      </a:endParaRPr>
                    </a:p>
                  </a:txBody>
                  <a:tcPr marL="9525" marR="9525" marT="9525" marB="0" anchor="b"/>
                </a:tc>
                <a:tc>
                  <a:txBody>
                    <a:bodyPr/>
                    <a:lstStyle/>
                    <a:p>
                      <a:pPr algn="l" fontAlgn="b"/>
                      <a:r>
                        <a:rPr lang="en-US" sz="1400" u="none" strike="noStrike" dirty="0">
                          <a:effectLst/>
                        </a:rPr>
                        <a:t>   11,880,000,000 </a:t>
                      </a:r>
                      <a:endParaRPr lang="en-US" sz="1400" b="0" i="0" u="none" strike="noStrike" dirty="0">
                        <a:solidFill>
                          <a:srgbClr val="000000"/>
                        </a:solidFill>
                        <a:effectLst/>
                        <a:latin typeface="Calibri"/>
                      </a:endParaRPr>
                    </a:p>
                  </a:txBody>
                  <a:tcPr marL="9525" marR="9525" marT="9525" marB="0" anchor="b"/>
                </a:tc>
              </a:tr>
            </a:tbl>
          </a:graphicData>
        </a:graphic>
      </p:graphicFrame>
      <p:sp>
        <p:nvSpPr>
          <p:cNvPr id="6" name="TextBox 5"/>
          <p:cNvSpPr txBox="1"/>
          <p:nvPr/>
        </p:nvSpPr>
        <p:spPr>
          <a:xfrm>
            <a:off x="381000" y="4904223"/>
            <a:ext cx="5943600" cy="369332"/>
          </a:xfrm>
          <a:prstGeom prst="rect">
            <a:avLst/>
          </a:prstGeom>
          <a:noFill/>
        </p:spPr>
        <p:txBody>
          <a:bodyPr wrap="square" rtlCol="0">
            <a:spAutoFit/>
          </a:bodyPr>
          <a:lstStyle/>
          <a:p>
            <a:r>
              <a:rPr lang="en-US" dirty="0" err="1" smtClean="0"/>
              <a:t>Proyeksi</a:t>
            </a:r>
            <a:r>
              <a:rPr lang="en-US" dirty="0" smtClean="0"/>
              <a:t> </a:t>
            </a:r>
            <a:r>
              <a:rPr lang="en-US" dirty="0" err="1" smtClean="0"/>
              <a:t>Kebutuhan</a:t>
            </a:r>
            <a:r>
              <a:rPr lang="en-US" dirty="0" smtClean="0"/>
              <a:t> BBM </a:t>
            </a:r>
            <a:r>
              <a:rPr lang="en-US" dirty="0" err="1" smtClean="0"/>
              <a:t>untuk</a:t>
            </a:r>
            <a:r>
              <a:rPr lang="en-US" dirty="0" smtClean="0"/>
              <a:t> </a:t>
            </a:r>
            <a:r>
              <a:rPr lang="en-US" dirty="0" err="1" smtClean="0"/>
              <a:t>Kendaraan</a:t>
            </a:r>
            <a:r>
              <a:rPr lang="en-US" dirty="0" smtClean="0"/>
              <a:t> Standard Euro 4</a:t>
            </a:r>
          </a:p>
        </p:txBody>
      </p:sp>
      <p:sp>
        <p:nvSpPr>
          <p:cNvPr id="7" name="TextBox 6"/>
          <p:cNvSpPr txBox="1"/>
          <p:nvPr/>
        </p:nvSpPr>
        <p:spPr>
          <a:xfrm>
            <a:off x="381000" y="1788430"/>
            <a:ext cx="5943600" cy="646331"/>
          </a:xfrm>
          <a:prstGeom prst="rect">
            <a:avLst/>
          </a:prstGeom>
          <a:noFill/>
        </p:spPr>
        <p:txBody>
          <a:bodyPr wrap="square" rtlCol="0">
            <a:spAutoFit/>
          </a:bodyPr>
          <a:lstStyle/>
          <a:p>
            <a:r>
              <a:rPr lang="en-US" dirty="0" err="1" smtClean="0"/>
              <a:t>Penjualan</a:t>
            </a:r>
            <a:r>
              <a:rPr lang="en-US" dirty="0" smtClean="0"/>
              <a:t> </a:t>
            </a:r>
            <a:r>
              <a:rPr lang="en-US" dirty="0" err="1" smtClean="0"/>
              <a:t>Kendaraan</a:t>
            </a:r>
            <a:r>
              <a:rPr lang="en-US" dirty="0" smtClean="0"/>
              <a:t> Per </a:t>
            </a:r>
            <a:r>
              <a:rPr lang="en-US" dirty="0" err="1" smtClean="0"/>
              <a:t>Tahun</a:t>
            </a:r>
            <a:r>
              <a:rPr lang="en-US" dirty="0" smtClean="0"/>
              <a:t> </a:t>
            </a:r>
            <a:r>
              <a:rPr lang="en-US" dirty="0" err="1" smtClean="0"/>
              <a:t>dan</a:t>
            </a:r>
            <a:r>
              <a:rPr lang="en-US" dirty="0" smtClean="0"/>
              <a:t> </a:t>
            </a:r>
          </a:p>
          <a:p>
            <a:r>
              <a:rPr lang="en-US" dirty="0" err="1" smtClean="0"/>
              <a:t>Antisipasi</a:t>
            </a:r>
            <a:r>
              <a:rPr lang="en-US" dirty="0" smtClean="0"/>
              <a:t> </a:t>
            </a:r>
            <a:r>
              <a:rPr lang="en-US" dirty="0" err="1" smtClean="0"/>
              <a:t>Kebutuhan</a:t>
            </a:r>
            <a:r>
              <a:rPr lang="en-US" dirty="0" smtClean="0"/>
              <a:t> BBM </a:t>
            </a:r>
            <a:r>
              <a:rPr lang="en-US" dirty="0" err="1" smtClean="0"/>
              <a:t>untuk</a:t>
            </a:r>
            <a:r>
              <a:rPr lang="en-US" dirty="0" smtClean="0"/>
              <a:t> </a:t>
            </a:r>
            <a:r>
              <a:rPr lang="en-US" dirty="0" err="1" smtClean="0"/>
              <a:t>Kendaraan</a:t>
            </a:r>
            <a:r>
              <a:rPr lang="en-US" dirty="0" smtClean="0"/>
              <a:t> Standard Euro 4</a:t>
            </a:r>
          </a:p>
        </p:txBody>
      </p:sp>
      <p:sp>
        <p:nvSpPr>
          <p:cNvPr id="8" name="TextBox 7"/>
          <p:cNvSpPr txBox="1"/>
          <p:nvPr/>
        </p:nvSpPr>
        <p:spPr>
          <a:xfrm>
            <a:off x="381000" y="1475223"/>
            <a:ext cx="1905000" cy="369332"/>
          </a:xfrm>
          <a:prstGeom prst="rect">
            <a:avLst/>
          </a:prstGeom>
          <a:noFill/>
        </p:spPr>
        <p:txBody>
          <a:bodyPr wrap="square" rtlCol="0">
            <a:spAutoFit/>
          </a:bodyPr>
          <a:lstStyle/>
          <a:p>
            <a:r>
              <a:rPr lang="en-US" dirty="0" smtClean="0"/>
              <a:t>Table 5</a:t>
            </a:r>
            <a:endParaRPr lang="en-US" dirty="0"/>
          </a:p>
        </p:txBody>
      </p:sp>
      <p:sp>
        <p:nvSpPr>
          <p:cNvPr id="9" name="TextBox 8"/>
          <p:cNvSpPr txBox="1"/>
          <p:nvPr/>
        </p:nvSpPr>
        <p:spPr>
          <a:xfrm>
            <a:off x="381000" y="4582259"/>
            <a:ext cx="1905000" cy="369332"/>
          </a:xfrm>
          <a:prstGeom prst="rect">
            <a:avLst/>
          </a:prstGeom>
          <a:noFill/>
        </p:spPr>
        <p:txBody>
          <a:bodyPr wrap="square" rtlCol="0">
            <a:spAutoFit/>
          </a:bodyPr>
          <a:lstStyle/>
          <a:p>
            <a:r>
              <a:rPr lang="en-US" dirty="0" smtClean="0"/>
              <a:t>Table 6</a:t>
            </a:r>
            <a:endParaRPr lang="en-US" dirty="0"/>
          </a:p>
        </p:txBody>
      </p:sp>
    </p:spTree>
    <p:extLst>
      <p:ext uri="{BB962C8B-B14F-4D97-AF65-F5344CB8AC3E}">
        <p14:creationId xmlns:p14="http://schemas.microsoft.com/office/powerpoint/2010/main" val="4058405978"/>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Proyeksi</a:t>
            </a:r>
            <a:r>
              <a:rPr lang="en-US" dirty="0" smtClean="0"/>
              <a:t> </a:t>
            </a:r>
            <a:r>
              <a:rPr lang="en-US" dirty="0" err="1" smtClean="0"/>
              <a:t>Kebutuhan</a:t>
            </a:r>
            <a:r>
              <a:rPr lang="en-US" dirty="0" smtClean="0"/>
              <a:t> BBM </a:t>
            </a:r>
            <a:r>
              <a:rPr lang="en-US" dirty="0" err="1" smtClean="0"/>
              <a:t>untuk</a:t>
            </a:r>
            <a:r>
              <a:rPr lang="en-US" dirty="0" smtClean="0"/>
              <a:t> Standard Euro 4</a:t>
            </a:r>
            <a:endParaRPr lang="en-US" dirty="0"/>
          </a:p>
        </p:txBody>
      </p:sp>
      <p:graphicFrame>
        <p:nvGraphicFramePr>
          <p:cNvPr id="5" name="Table 4"/>
          <p:cNvGraphicFramePr>
            <a:graphicFrameLocks noGrp="1"/>
          </p:cNvGraphicFramePr>
          <p:nvPr>
            <p:extLst>
              <p:ext uri="{D42A27DB-BD31-4B8C-83A1-F6EECF244321}">
                <p14:modId xmlns:p14="http://schemas.microsoft.com/office/powerpoint/2010/main" val="1532293346"/>
              </p:ext>
            </p:extLst>
          </p:nvPr>
        </p:nvGraphicFramePr>
        <p:xfrm>
          <a:off x="457200" y="1981200"/>
          <a:ext cx="8229600" cy="762000"/>
        </p:xfrm>
        <a:graphic>
          <a:graphicData uri="http://schemas.openxmlformats.org/drawingml/2006/table">
            <a:tbl>
              <a:tblPr>
                <a:tableStyleId>{5C22544A-7EE6-4342-B048-85BDC9FD1C3A}</a:tableStyleId>
              </a:tblPr>
              <a:tblGrid>
                <a:gridCol w="1639674"/>
                <a:gridCol w="1951992"/>
                <a:gridCol w="2030073"/>
                <a:gridCol w="2607861"/>
              </a:tblGrid>
              <a:tr h="190500">
                <a:tc gridSpan="2">
                  <a:txBody>
                    <a:bodyPr/>
                    <a:lstStyle/>
                    <a:p>
                      <a:pPr algn="l" fontAlgn="b"/>
                      <a:r>
                        <a:rPr lang="en-US" sz="1100" u="none" strike="noStrike" dirty="0">
                          <a:effectLst/>
                        </a:rPr>
                        <a:t>Import BBM </a:t>
                      </a:r>
                      <a:r>
                        <a:rPr lang="en-US" sz="1100" u="none" strike="noStrike" dirty="0" err="1">
                          <a:effectLst/>
                        </a:rPr>
                        <a:t>Saat</a:t>
                      </a:r>
                      <a:r>
                        <a:rPr lang="en-US" sz="1100" u="none" strike="noStrike" dirty="0">
                          <a:effectLst/>
                        </a:rPr>
                        <a:t> </a:t>
                      </a:r>
                      <a:r>
                        <a:rPr lang="en-US" sz="1100" u="none" strike="noStrike" dirty="0" err="1">
                          <a:effectLst/>
                        </a:rPr>
                        <a:t>Ini</a:t>
                      </a:r>
                      <a:endParaRPr lang="en-US" sz="1100" b="0" i="0" u="none" strike="noStrike" dirty="0">
                        <a:solidFill>
                          <a:srgbClr val="000000"/>
                        </a:solidFill>
                        <a:effectLst/>
                        <a:latin typeface="Calibri"/>
                      </a:endParaRPr>
                    </a:p>
                  </a:txBody>
                  <a:tcPr marL="9525" marR="9525" marT="9525" marB="0" anchor="b"/>
                </a:tc>
                <a:tc hMerge="1">
                  <a:txBody>
                    <a:bodyPr/>
                    <a:lstStyle/>
                    <a:p>
                      <a:endParaRPr lang="en-US"/>
                    </a:p>
                  </a:txBody>
                  <a:tcPr/>
                </a:tc>
                <a:tc gridSpan="2">
                  <a:txBody>
                    <a:bodyPr/>
                    <a:lstStyle/>
                    <a:p>
                      <a:pPr algn="l" fontAlgn="b"/>
                      <a:r>
                        <a:rPr lang="en-US" sz="1100" u="none" strike="noStrike" dirty="0">
                          <a:effectLst/>
                        </a:rPr>
                        <a:t> </a:t>
                      </a:r>
                      <a:r>
                        <a:rPr lang="en-US" sz="1100" u="none" strike="noStrike" dirty="0" smtClean="0">
                          <a:effectLst/>
                        </a:rPr>
                        <a:t>  </a:t>
                      </a:r>
                      <a:r>
                        <a:rPr lang="en-US" sz="1100" u="none" strike="noStrike" dirty="0" err="1" smtClean="0">
                          <a:effectLst/>
                        </a:rPr>
                        <a:t>Harga</a:t>
                      </a:r>
                      <a:r>
                        <a:rPr lang="en-US" sz="1100" u="none" strike="noStrike" dirty="0" smtClean="0">
                          <a:effectLst/>
                        </a:rPr>
                        <a:t> </a:t>
                      </a:r>
                      <a:r>
                        <a:rPr lang="en-US" sz="1100" u="none" strike="noStrike" dirty="0">
                          <a:effectLst/>
                        </a:rPr>
                        <a:t>MOPS </a:t>
                      </a:r>
                      <a:r>
                        <a:rPr lang="en-US" sz="1100" u="none" strike="noStrike" dirty="0" err="1">
                          <a:effectLst/>
                        </a:rPr>
                        <a:t>Versi</a:t>
                      </a:r>
                      <a:r>
                        <a:rPr lang="en-US" sz="1100" u="none" strike="noStrike" dirty="0">
                          <a:effectLst/>
                        </a:rPr>
                        <a:t> </a:t>
                      </a:r>
                      <a:r>
                        <a:rPr lang="en-US" sz="1100" u="none" strike="noStrike" dirty="0" err="1">
                          <a:effectLst/>
                        </a:rPr>
                        <a:t>Pertamina</a:t>
                      </a:r>
                      <a:r>
                        <a:rPr lang="en-US" sz="1100" u="none" strike="noStrike" dirty="0">
                          <a:effectLst/>
                        </a:rPr>
                        <a:t> </a:t>
                      </a:r>
                      <a:endParaRPr lang="en-US" sz="1100" b="0" i="0" u="none" strike="noStrike" dirty="0">
                        <a:solidFill>
                          <a:srgbClr val="000000"/>
                        </a:solidFill>
                        <a:effectLst/>
                        <a:latin typeface="Calibri"/>
                      </a:endParaRPr>
                    </a:p>
                  </a:txBody>
                  <a:tcPr marL="9525" marR="9525" marT="9525" marB="0" anchor="b"/>
                </a:tc>
                <a:tc hMerge="1">
                  <a:txBody>
                    <a:bodyPr/>
                    <a:lstStyle/>
                    <a:p>
                      <a:endParaRPr lang="en-US"/>
                    </a:p>
                  </a:txBody>
                  <a:tcPr/>
                </a:tc>
              </a:tr>
              <a:tr h="190500">
                <a:tc>
                  <a:txBody>
                    <a:bodyPr/>
                    <a:lstStyle/>
                    <a:p>
                      <a:pPr algn="l" fontAlgn="b"/>
                      <a:r>
                        <a:rPr lang="en-US" sz="1100" u="none" strike="noStrike">
                          <a:effectLst/>
                        </a:rPr>
                        <a:t>Bensin</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         12,000,000,000 </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dirty="0">
                          <a:effectLst/>
                        </a:rPr>
                        <a:t>                        </a:t>
                      </a:r>
                      <a:r>
                        <a:rPr lang="en-US" sz="1100" u="none" strike="noStrike" dirty="0" err="1" smtClean="0">
                          <a:effectLst/>
                        </a:rPr>
                        <a:t>Rp</a:t>
                      </a:r>
                      <a:r>
                        <a:rPr lang="en-US" sz="1100" u="none" strike="noStrike" dirty="0" smtClean="0">
                          <a:effectLst/>
                        </a:rPr>
                        <a:t>   5,200.00 </a:t>
                      </a:r>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dirty="0" err="1" smtClean="0">
                          <a:effectLst/>
                        </a:rPr>
                        <a:t>Rp</a:t>
                      </a:r>
                      <a:r>
                        <a:rPr lang="en-US" sz="1100" u="none" strike="noStrike" dirty="0" smtClean="0">
                          <a:effectLst/>
                        </a:rPr>
                        <a:t>         </a:t>
                      </a:r>
                      <a:r>
                        <a:rPr lang="en-US" sz="1100" u="none" strike="noStrike" dirty="0">
                          <a:effectLst/>
                        </a:rPr>
                        <a:t>62,400,000,000,000.00 </a:t>
                      </a:r>
                      <a:endParaRPr lang="en-US" sz="1100" b="0" i="0" u="none" strike="noStrike" dirty="0">
                        <a:solidFill>
                          <a:srgbClr val="000000"/>
                        </a:solidFill>
                        <a:effectLst/>
                        <a:latin typeface="Calibri"/>
                      </a:endParaRPr>
                    </a:p>
                  </a:txBody>
                  <a:tcPr marL="9525" marR="9525" marT="9525" marB="0" anchor="b"/>
                </a:tc>
              </a:tr>
              <a:tr h="190500">
                <a:tc>
                  <a:txBody>
                    <a:bodyPr/>
                    <a:lstStyle/>
                    <a:p>
                      <a:pPr algn="l" fontAlgn="b"/>
                      <a:r>
                        <a:rPr lang="en-US" sz="1100" u="none" strike="noStrike">
                          <a:effectLst/>
                        </a:rPr>
                        <a:t>Solar</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           3,000,000,000 </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dirty="0">
                          <a:effectLst/>
                        </a:rPr>
                        <a:t>                        </a:t>
                      </a:r>
                      <a:r>
                        <a:rPr lang="en-US" sz="1100" u="none" strike="noStrike" dirty="0" err="1" smtClean="0">
                          <a:effectLst/>
                        </a:rPr>
                        <a:t>Rp</a:t>
                      </a:r>
                      <a:r>
                        <a:rPr lang="en-US" sz="1100" u="none" strike="noStrike" dirty="0" smtClean="0">
                          <a:effectLst/>
                        </a:rPr>
                        <a:t>   5,200.00 </a:t>
                      </a:r>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dirty="0" err="1" smtClean="0">
                          <a:effectLst/>
                        </a:rPr>
                        <a:t>Rp</a:t>
                      </a:r>
                      <a:r>
                        <a:rPr lang="en-US" sz="1100" u="none" strike="noStrike" dirty="0" smtClean="0">
                          <a:effectLst/>
                        </a:rPr>
                        <a:t>         </a:t>
                      </a:r>
                      <a:r>
                        <a:rPr lang="en-US" sz="1100" u="none" strike="noStrike" dirty="0">
                          <a:effectLst/>
                        </a:rPr>
                        <a:t>15,600,000,000,000.00 </a:t>
                      </a:r>
                      <a:endParaRPr lang="en-US" sz="1100" b="0" i="0" u="none" strike="noStrike" dirty="0">
                        <a:solidFill>
                          <a:srgbClr val="000000"/>
                        </a:solidFill>
                        <a:effectLst/>
                        <a:latin typeface="Calibri"/>
                      </a:endParaRPr>
                    </a:p>
                  </a:txBody>
                  <a:tcPr marL="9525" marR="9525" marT="9525" marB="0" anchor="b"/>
                </a:tc>
              </a:tr>
              <a:tr h="190500">
                <a:tc gridSpan="3">
                  <a:txBody>
                    <a:bodyPr/>
                    <a:lstStyle/>
                    <a:p>
                      <a:pPr algn="l" fontAlgn="b"/>
                      <a:r>
                        <a:rPr lang="en-US" sz="1100" b="0" i="0" u="none" strike="noStrike" dirty="0" smtClean="0">
                          <a:solidFill>
                            <a:srgbClr val="000000"/>
                          </a:solidFill>
                          <a:effectLst/>
                          <a:latin typeface="Calibri"/>
                        </a:rPr>
                        <a:t>Total </a:t>
                      </a:r>
                      <a:r>
                        <a:rPr lang="en-US" sz="1100" b="0" i="0" u="none" strike="noStrike" dirty="0" err="1" smtClean="0">
                          <a:solidFill>
                            <a:srgbClr val="000000"/>
                          </a:solidFill>
                          <a:effectLst/>
                          <a:latin typeface="Calibri"/>
                        </a:rPr>
                        <a:t>Kebutuhan</a:t>
                      </a:r>
                      <a:r>
                        <a:rPr lang="en-US" sz="1100" b="0" i="0" u="none" strike="noStrike" dirty="0" smtClean="0">
                          <a:solidFill>
                            <a:srgbClr val="000000"/>
                          </a:solidFill>
                          <a:effectLst/>
                          <a:latin typeface="Calibri"/>
                        </a:rPr>
                        <a:t> </a:t>
                      </a:r>
                      <a:r>
                        <a:rPr lang="en-US" sz="1100" b="0" i="0" u="none" strike="noStrike" dirty="0" err="1" smtClean="0">
                          <a:solidFill>
                            <a:srgbClr val="000000"/>
                          </a:solidFill>
                          <a:effectLst/>
                          <a:latin typeface="Calibri"/>
                        </a:rPr>
                        <a:t>Impor</a:t>
                      </a:r>
                      <a:r>
                        <a:rPr lang="en-US" sz="1100" b="0" i="0" u="none" strike="noStrike" dirty="0" smtClean="0">
                          <a:solidFill>
                            <a:srgbClr val="000000"/>
                          </a:solidFill>
                          <a:effectLst/>
                          <a:latin typeface="Calibri"/>
                        </a:rPr>
                        <a:t> BBM</a:t>
                      </a:r>
                    </a:p>
                  </a:txBody>
                  <a:tcPr marL="9525" marR="9525" marT="9525" marB="0" anchor="b"/>
                </a:tc>
                <a:tc hMerge="1">
                  <a:txBody>
                    <a:bodyPr/>
                    <a:lstStyle/>
                    <a:p>
                      <a:pPr algn="l" fontAlgn="b"/>
                      <a:endParaRPr lang="en-US" sz="1100" b="0" i="0" u="none" strike="noStrike" dirty="0">
                        <a:solidFill>
                          <a:srgbClr val="000000"/>
                        </a:solidFill>
                        <a:effectLst/>
                        <a:latin typeface="Calibri"/>
                      </a:endParaRPr>
                    </a:p>
                  </a:txBody>
                  <a:tcPr marL="9525" marR="9525" marT="9525" marB="0" anchor="b"/>
                </a:tc>
                <a:tc hMerge="1">
                  <a:txBody>
                    <a:bodyPr/>
                    <a:lstStyle/>
                    <a:p>
                      <a:pPr algn="l" fontAlgn="b"/>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dirty="0" err="1" smtClean="0">
                          <a:effectLst/>
                        </a:rPr>
                        <a:t>Rp</a:t>
                      </a:r>
                      <a:r>
                        <a:rPr lang="en-US" sz="1100" u="none" strike="noStrike" dirty="0" smtClean="0">
                          <a:effectLst/>
                        </a:rPr>
                        <a:t>         </a:t>
                      </a:r>
                      <a:r>
                        <a:rPr lang="en-US" sz="1100" u="none" strike="noStrike" dirty="0">
                          <a:effectLst/>
                        </a:rPr>
                        <a:t>78,000,000,000,000.00 </a:t>
                      </a:r>
                      <a:endParaRPr lang="en-US" sz="1100" b="0" i="0" u="none" strike="noStrike" dirty="0">
                        <a:solidFill>
                          <a:srgbClr val="000000"/>
                        </a:solidFill>
                        <a:effectLst/>
                        <a:latin typeface="Calibri"/>
                      </a:endParaRPr>
                    </a:p>
                  </a:txBody>
                  <a:tcPr marL="9525" marR="9525" marT="9525" marB="0" anchor="b"/>
                </a:tc>
              </a:tr>
            </a:tbl>
          </a:graphicData>
        </a:graphic>
      </p:graphicFrame>
      <p:graphicFrame>
        <p:nvGraphicFramePr>
          <p:cNvPr id="6" name="Table 5"/>
          <p:cNvGraphicFramePr>
            <a:graphicFrameLocks noGrp="1"/>
          </p:cNvGraphicFramePr>
          <p:nvPr>
            <p:extLst>
              <p:ext uri="{D42A27DB-BD31-4B8C-83A1-F6EECF244321}">
                <p14:modId xmlns:p14="http://schemas.microsoft.com/office/powerpoint/2010/main" val="2597070281"/>
              </p:ext>
            </p:extLst>
          </p:nvPr>
        </p:nvGraphicFramePr>
        <p:xfrm>
          <a:off x="457200" y="3733800"/>
          <a:ext cx="8229600" cy="762000"/>
        </p:xfrm>
        <a:graphic>
          <a:graphicData uri="http://schemas.openxmlformats.org/drawingml/2006/table">
            <a:tbl>
              <a:tblPr>
                <a:tableStyleId>{5C22544A-7EE6-4342-B048-85BDC9FD1C3A}</a:tableStyleId>
              </a:tblPr>
              <a:tblGrid>
                <a:gridCol w="1640728"/>
                <a:gridCol w="1952259"/>
                <a:gridCol w="2035333"/>
                <a:gridCol w="2601280"/>
              </a:tblGrid>
              <a:tr h="190500">
                <a:tc>
                  <a:txBody>
                    <a:bodyPr/>
                    <a:lstStyle/>
                    <a:p>
                      <a:pPr algn="l" fontAlgn="b"/>
                      <a:endParaRPr lang="en-US" sz="1100" b="0" i="0" u="none" strike="noStrike" dirty="0">
                        <a:solidFill>
                          <a:srgbClr val="000000"/>
                        </a:solidFill>
                        <a:effectLst/>
                        <a:latin typeface="Calibri"/>
                      </a:endParaRPr>
                    </a:p>
                  </a:txBody>
                  <a:tcPr marL="9525" marR="9525" marT="9525" marB="0" anchor="b"/>
                </a:tc>
                <a:tc>
                  <a:txBody>
                    <a:bodyPr/>
                    <a:lstStyle/>
                    <a:p>
                      <a:pPr algn="ctr" fontAlgn="b"/>
                      <a:r>
                        <a:rPr lang="en-US" sz="1100" u="none" strike="noStrike" dirty="0">
                          <a:effectLst/>
                        </a:rPr>
                        <a:t>2017</a:t>
                      </a:r>
                      <a:endParaRPr lang="en-US" sz="1100" b="0" i="0" u="none" strike="noStrike" dirty="0">
                        <a:solidFill>
                          <a:srgbClr val="000000"/>
                        </a:solidFill>
                        <a:effectLst/>
                        <a:latin typeface="Calibri"/>
                      </a:endParaRPr>
                    </a:p>
                  </a:txBody>
                  <a:tcPr marL="9525" marR="9525" marT="9525" marB="0" anchor="b"/>
                </a:tc>
                <a:tc>
                  <a:txBody>
                    <a:bodyPr/>
                    <a:lstStyle/>
                    <a:p>
                      <a:pPr algn="ctr" fontAlgn="b"/>
                      <a:r>
                        <a:rPr lang="en-US" sz="1100" u="none" strike="noStrike" dirty="0">
                          <a:effectLst/>
                        </a:rPr>
                        <a:t> </a:t>
                      </a:r>
                      <a:r>
                        <a:rPr lang="en-US" sz="1100" u="none" strike="noStrike" dirty="0" err="1">
                          <a:effectLst/>
                        </a:rPr>
                        <a:t>Harga</a:t>
                      </a:r>
                      <a:r>
                        <a:rPr lang="en-US" sz="1100" u="none" strike="noStrike" dirty="0">
                          <a:effectLst/>
                        </a:rPr>
                        <a:t> MOPS </a:t>
                      </a:r>
                      <a:endParaRPr lang="en-US" sz="1100" b="0" i="0" u="none" strike="noStrike" dirty="0">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r>
              <a:tr h="190500">
                <a:tc>
                  <a:txBody>
                    <a:bodyPr/>
                    <a:lstStyle/>
                    <a:p>
                      <a:pPr algn="l" fontAlgn="b"/>
                      <a:r>
                        <a:rPr lang="en-US" sz="1100" u="none" strike="noStrike" dirty="0" err="1">
                          <a:effectLst/>
                        </a:rPr>
                        <a:t>Bensin</a:t>
                      </a:r>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dirty="0">
                          <a:effectLst/>
                        </a:rPr>
                        <a:t>           5,304,000,000 </a:t>
                      </a:r>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dirty="0">
                          <a:effectLst/>
                        </a:rPr>
                        <a:t>                    </a:t>
                      </a:r>
                      <a:r>
                        <a:rPr lang="en-US" sz="1100" u="none" strike="noStrike" dirty="0" err="1" smtClean="0">
                          <a:effectLst/>
                        </a:rPr>
                        <a:t>Rp</a:t>
                      </a:r>
                      <a:r>
                        <a:rPr lang="en-US" sz="1100" u="none" strike="noStrike" dirty="0" smtClean="0">
                          <a:effectLst/>
                        </a:rPr>
                        <a:t>    </a:t>
                      </a:r>
                      <a:r>
                        <a:rPr lang="en-US" sz="1100" u="none" strike="noStrike" dirty="0">
                          <a:effectLst/>
                        </a:rPr>
                        <a:t>4,500.00 </a:t>
                      </a:r>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dirty="0">
                          <a:effectLst/>
                        </a:rPr>
                        <a:t> </a:t>
                      </a:r>
                      <a:r>
                        <a:rPr lang="en-US" sz="1100" u="none" strike="noStrike" dirty="0" err="1" smtClean="0">
                          <a:effectLst/>
                        </a:rPr>
                        <a:t>Rp</a:t>
                      </a:r>
                      <a:r>
                        <a:rPr lang="en-US" sz="1100" u="none" strike="noStrike" dirty="0" smtClean="0">
                          <a:effectLst/>
                        </a:rPr>
                        <a:t>        </a:t>
                      </a:r>
                      <a:r>
                        <a:rPr lang="en-US" sz="1100" u="none" strike="noStrike" dirty="0">
                          <a:effectLst/>
                        </a:rPr>
                        <a:t>23,868,000,000,000.00 </a:t>
                      </a:r>
                      <a:endParaRPr lang="en-US" sz="1100" b="0" i="0" u="none" strike="noStrike" dirty="0">
                        <a:solidFill>
                          <a:srgbClr val="000000"/>
                        </a:solidFill>
                        <a:effectLst/>
                        <a:latin typeface="Calibri"/>
                      </a:endParaRPr>
                    </a:p>
                  </a:txBody>
                  <a:tcPr marL="9525" marR="9525" marT="9525" marB="0" anchor="b"/>
                </a:tc>
              </a:tr>
              <a:tr h="190500">
                <a:tc>
                  <a:txBody>
                    <a:bodyPr/>
                    <a:lstStyle/>
                    <a:p>
                      <a:pPr algn="l" fontAlgn="b"/>
                      <a:r>
                        <a:rPr lang="en-US" sz="1100" u="none" strike="noStrike">
                          <a:effectLst/>
                        </a:rPr>
                        <a:t>Solar</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           2,376,000,000 </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dirty="0">
                          <a:effectLst/>
                        </a:rPr>
                        <a:t>                    </a:t>
                      </a:r>
                      <a:r>
                        <a:rPr lang="en-US" sz="1100" u="none" strike="noStrike" dirty="0" err="1" smtClean="0">
                          <a:effectLst/>
                        </a:rPr>
                        <a:t>Rp</a:t>
                      </a:r>
                      <a:r>
                        <a:rPr lang="en-US" sz="1100" u="none" strike="noStrike" dirty="0" smtClean="0">
                          <a:effectLst/>
                        </a:rPr>
                        <a:t>    </a:t>
                      </a:r>
                      <a:r>
                        <a:rPr lang="en-US" sz="1100" u="none" strike="noStrike" dirty="0">
                          <a:effectLst/>
                        </a:rPr>
                        <a:t>4,200.00 </a:t>
                      </a:r>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dirty="0">
                          <a:effectLst/>
                        </a:rPr>
                        <a:t>  </a:t>
                      </a:r>
                      <a:r>
                        <a:rPr lang="en-US" sz="1100" u="none" strike="noStrike" dirty="0" err="1" smtClean="0">
                          <a:effectLst/>
                        </a:rPr>
                        <a:t>Rp</a:t>
                      </a:r>
                      <a:r>
                        <a:rPr lang="en-US" sz="1100" u="none" strike="noStrike" dirty="0" smtClean="0">
                          <a:effectLst/>
                        </a:rPr>
                        <a:t>         </a:t>
                      </a:r>
                      <a:r>
                        <a:rPr lang="en-US" sz="1100" u="none" strike="noStrike" dirty="0">
                          <a:effectLst/>
                        </a:rPr>
                        <a:t>9,979,200,000,000.00 </a:t>
                      </a:r>
                      <a:endParaRPr lang="en-US" sz="1100" b="0" i="0" u="none" strike="noStrike" dirty="0">
                        <a:solidFill>
                          <a:srgbClr val="000000"/>
                        </a:solidFill>
                        <a:effectLst/>
                        <a:latin typeface="Calibri"/>
                      </a:endParaRPr>
                    </a:p>
                  </a:txBody>
                  <a:tcPr marL="9525" marR="9525" marT="9525" marB="0" anchor="b"/>
                </a:tc>
              </a:tr>
              <a:tr h="190500">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b="0" i="0" u="none" strike="noStrike" dirty="0">
                          <a:solidFill>
                            <a:srgbClr val="000000"/>
                          </a:solidFill>
                          <a:effectLst/>
                          <a:latin typeface="Calibri"/>
                        </a:rPr>
                        <a:t>  </a:t>
                      </a:r>
                      <a:r>
                        <a:rPr lang="en-US" sz="1100" b="0" i="0" u="none" strike="noStrike" dirty="0" err="1" smtClean="0">
                          <a:solidFill>
                            <a:srgbClr val="000000"/>
                          </a:solidFill>
                          <a:effectLst/>
                          <a:latin typeface="Calibri"/>
                        </a:rPr>
                        <a:t>Rp</a:t>
                      </a:r>
                      <a:r>
                        <a:rPr lang="en-US" sz="1100" b="0" i="0" u="none" strike="noStrike" dirty="0" smtClean="0">
                          <a:solidFill>
                            <a:srgbClr val="000000"/>
                          </a:solidFill>
                          <a:effectLst/>
                          <a:latin typeface="Calibri"/>
                        </a:rPr>
                        <a:t>       </a:t>
                      </a:r>
                      <a:r>
                        <a:rPr lang="en-US" sz="1100" b="0" i="0" u="none" strike="noStrike" dirty="0">
                          <a:solidFill>
                            <a:srgbClr val="000000"/>
                          </a:solidFill>
                          <a:effectLst/>
                          <a:latin typeface="Calibri"/>
                        </a:rPr>
                        <a:t>33,847,200,000,000.00 </a:t>
                      </a:r>
                    </a:p>
                  </a:txBody>
                  <a:tcPr marL="9525" marR="9525" marT="9525" marB="0" anchor="b"/>
                </a:tc>
              </a:tr>
            </a:tbl>
          </a:graphicData>
        </a:graphic>
      </p:graphicFrame>
      <p:graphicFrame>
        <p:nvGraphicFramePr>
          <p:cNvPr id="7" name="Table 6"/>
          <p:cNvGraphicFramePr>
            <a:graphicFrameLocks noGrp="1"/>
          </p:cNvGraphicFramePr>
          <p:nvPr>
            <p:extLst>
              <p:ext uri="{D42A27DB-BD31-4B8C-83A1-F6EECF244321}">
                <p14:modId xmlns:p14="http://schemas.microsoft.com/office/powerpoint/2010/main" val="147500125"/>
              </p:ext>
            </p:extLst>
          </p:nvPr>
        </p:nvGraphicFramePr>
        <p:xfrm>
          <a:off x="457200" y="5523183"/>
          <a:ext cx="8305800" cy="877617"/>
        </p:xfrm>
        <a:graphic>
          <a:graphicData uri="http://schemas.openxmlformats.org/drawingml/2006/table">
            <a:tbl>
              <a:tblPr>
                <a:tableStyleId>{5C22544A-7EE6-4342-B048-85BDC9FD1C3A}</a:tableStyleId>
              </a:tblPr>
              <a:tblGrid>
                <a:gridCol w="1652765"/>
                <a:gridCol w="1967577"/>
                <a:gridCol w="2056774"/>
                <a:gridCol w="2628684"/>
              </a:tblGrid>
              <a:tr h="137748">
                <a:tc gridSpan="2">
                  <a:txBody>
                    <a:bodyPr/>
                    <a:lstStyle/>
                    <a:p>
                      <a:pPr algn="l" fontAlgn="b"/>
                      <a:r>
                        <a:rPr lang="en-US" sz="1100" u="none" strike="noStrike" dirty="0">
                          <a:effectLst/>
                        </a:rPr>
                        <a:t>Import BBM </a:t>
                      </a:r>
                      <a:r>
                        <a:rPr lang="en-US" sz="1100" u="none" strike="noStrike" dirty="0" err="1">
                          <a:effectLst/>
                        </a:rPr>
                        <a:t>Saat</a:t>
                      </a:r>
                      <a:r>
                        <a:rPr lang="en-US" sz="1100" u="none" strike="noStrike" dirty="0">
                          <a:effectLst/>
                        </a:rPr>
                        <a:t> </a:t>
                      </a:r>
                      <a:r>
                        <a:rPr lang="en-US" sz="1100" u="none" strike="noStrike" dirty="0" err="1">
                          <a:effectLst/>
                        </a:rPr>
                        <a:t>Ini</a:t>
                      </a:r>
                      <a:endParaRPr lang="en-US" sz="1100" b="0" i="0" u="none" strike="noStrike" dirty="0">
                        <a:solidFill>
                          <a:srgbClr val="000000"/>
                        </a:solidFill>
                        <a:effectLst/>
                        <a:latin typeface="Calibri"/>
                      </a:endParaRPr>
                    </a:p>
                  </a:txBody>
                  <a:tcPr marL="9525" marR="9525" marT="9525" marB="0" anchor="b"/>
                </a:tc>
                <a:tc hMerge="1">
                  <a:txBody>
                    <a:bodyPr/>
                    <a:lstStyle/>
                    <a:p>
                      <a:endParaRPr lang="en-US"/>
                    </a:p>
                  </a:txBody>
                  <a:tcPr/>
                </a:tc>
                <a:tc>
                  <a:txBody>
                    <a:bodyPr/>
                    <a:lstStyle/>
                    <a:p>
                      <a:pPr algn="l" fontAlgn="b"/>
                      <a:r>
                        <a:rPr lang="en-US" sz="1100" u="none" strike="noStrike" dirty="0">
                          <a:effectLst/>
                        </a:rPr>
                        <a:t> </a:t>
                      </a:r>
                      <a:r>
                        <a:rPr lang="en-US" sz="1100" u="none" strike="noStrike" dirty="0" err="1">
                          <a:effectLst/>
                        </a:rPr>
                        <a:t>Harga</a:t>
                      </a:r>
                      <a:r>
                        <a:rPr lang="en-US" sz="1100" u="none" strike="noStrike" dirty="0">
                          <a:effectLst/>
                        </a:rPr>
                        <a:t> MOPS  </a:t>
                      </a:r>
                      <a:endParaRPr lang="en-US" sz="1100" b="0" i="0" u="none" strike="noStrike" dirty="0">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r>
              <a:tr h="233484">
                <a:tc>
                  <a:txBody>
                    <a:bodyPr/>
                    <a:lstStyle/>
                    <a:p>
                      <a:pPr algn="l" fontAlgn="b"/>
                      <a:r>
                        <a:rPr lang="en-US" sz="1100" u="none" strike="noStrike">
                          <a:effectLst/>
                        </a:rPr>
                        <a:t>Bensin</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         12,000,000,000 </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                        4,500.00 </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         54,000,000,000,000.00 </a:t>
                      </a:r>
                      <a:endParaRPr lang="en-US" sz="1100" b="0" i="0" u="none" strike="noStrike">
                        <a:solidFill>
                          <a:srgbClr val="000000"/>
                        </a:solidFill>
                        <a:effectLst/>
                        <a:latin typeface="Calibri"/>
                      </a:endParaRPr>
                    </a:p>
                  </a:txBody>
                  <a:tcPr marL="9525" marR="9525" marT="9525" marB="0" anchor="b"/>
                </a:tc>
              </a:tr>
              <a:tr h="233484">
                <a:tc>
                  <a:txBody>
                    <a:bodyPr/>
                    <a:lstStyle/>
                    <a:p>
                      <a:pPr algn="l" fontAlgn="b"/>
                      <a:r>
                        <a:rPr lang="en-US" sz="1100" u="none" strike="noStrike">
                          <a:effectLst/>
                        </a:rPr>
                        <a:t>Solar</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a:effectLst/>
                        </a:rPr>
                        <a:t>           3,000,000,000 </a:t>
                      </a:r>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dirty="0">
                          <a:effectLst/>
                        </a:rPr>
                        <a:t>                        4,200.00 </a:t>
                      </a:r>
                      <a:endParaRPr lang="en-US" sz="1100" b="0" i="0" u="none" strike="noStrike" dirty="0">
                        <a:solidFill>
                          <a:srgbClr val="000000"/>
                        </a:solidFill>
                        <a:effectLst/>
                        <a:latin typeface="Calibri"/>
                      </a:endParaRPr>
                    </a:p>
                  </a:txBody>
                  <a:tcPr marL="9525" marR="9525" marT="9525" marB="0" anchor="b"/>
                </a:tc>
                <a:tc>
                  <a:txBody>
                    <a:bodyPr/>
                    <a:lstStyle/>
                    <a:p>
                      <a:pPr algn="l" fontAlgn="b"/>
                      <a:r>
                        <a:rPr lang="en-US" sz="1100" u="none" strike="noStrike">
                          <a:effectLst/>
                        </a:rPr>
                        <a:t>         12,600,000,000,000.00 </a:t>
                      </a:r>
                      <a:endParaRPr lang="en-US" sz="1100" b="0" i="0" u="none" strike="noStrike">
                        <a:solidFill>
                          <a:srgbClr val="000000"/>
                        </a:solidFill>
                        <a:effectLst/>
                        <a:latin typeface="Calibri"/>
                      </a:endParaRPr>
                    </a:p>
                  </a:txBody>
                  <a:tcPr marL="9525" marR="9525" marT="9525" marB="0" anchor="b"/>
                </a:tc>
              </a:tr>
              <a:tr h="233484">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endParaRPr lang="en-US" sz="1100" b="0" i="0" u="none" strike="noStrike">
                        <a:solidFill>
                          <a:srgbClr val="000000"/>
                        </a:solidFill>
                        <a:effectLst/>
                        <a:latin typeface="Calibri"/>
                      </a:endParaRPr>
                    </a:p>
                  </a:txBody>
                  <a:tcPr marL="9525" marR="9525" marT="9525" marB="0" anchor="b"/>
                </a:tc>
                <a:tc>
                  <a:txBody>
                    <a:bodyPr/>
                    <a:lstStyle/>
                    <a:p>
                      <a:pPr algn="l" fontAlgn="b"/>
                      <a:r>
                        <a:rPr lang="en-US" sz="1100" u="none" strike="noStrike" dirty="0">
                          <a:effectLst/>
                        </a:rPr>
                        <a:t>         66,600,000,000,000.00 </a:t>
                      </a:r>
                      <a:endParaRPr lang="en-US" sz="1100" b="0" i="0" u="none" strike="noStrike" dirty="0">
                        <a:solidFill>
                          <a:srgbClr val="000000"/>
                        </a:solidFill>
                        <a:effectLst/>
                        <a:latin typeface="Calibri"/>
                      </a:endParaRPr>
                    </a:p>
                  </a:txBody>
                  <a:tcPr marL="9525" marR="9525" marT="9525" marB="0" anchor="b"/>
                </a:tc>
              </a:tr>
            </a:tbl>
          </a:graphicData>
        </a:graphic>
      </p:graphicFrame>
      <p:sp>
        <p:nvSpPr>
          <p:cNvPr id="8" name="TextBox 7"/>
          <p:cNvSpPr txBox="1"/>
          <p:nvPr/>
        </p:nvSpPr>
        <p:spPr>
          <a:xfrm>
            <a:off x="381000" y="1524000"/>
            <a:ext cx="6019800" cy="369332"/>
          </a:xfrm>
          <a:prstGeom prst="rect">
            <a:avLst/>
          </a:prstGeom>
          <a:noFill/>
        </p:spPr>
        <p:txBody>
          <a:bodyPr wrap="square" rtlCol="0">
            <a:spAutoFit/>
          </a:bodyPr>
          <a:lstStyle/>
          <a:p>
            <a:r>
              <a:rPr lang="en-US" dirty="0" smtClean="0"/>
              <a:t>Table 7:  </a:t>
            </a:r>
            <a:r>
              <a:rPr lang="en-US" dirty="0" err="1" smtClean="0"/>
              <a:t>Impor</a:t>
            </a:r>
            <a:r>
              <a:rPr lang="en-US" dirty="0" smtClean="0"/>
              <a:t> BBM </a:t>
            </a:r>
            <a:r>
              <a:rPr lang="en-US" dirty="0" err="1" smtClean="0"/>
              <a:t>Saat</a:t>
            </a:r>
            <a:r>
              <a:rPr lang="en-US" dirty="0" smtClean="0"/>
              <a:t> </a:t>
            </a:r>
            <a:r>
              <a:rPr lang="en-US" dirty="0" err="1" smtClean="0"/>
              <a:t>ini</a:t>
            </a:r>
            <a:r>
              <a:rPr lang="en-US" dirty="0" smtClean="0"/>
              <a:t> (Existing of Imported Fuels)</a:t>
            </a:r>
            <a:endParaRPr lang="en-US" dirty="0"/>
          </a:p>
        </p:txBody>
      </p:sp>
      <p:sp>
        <p:nvSpPr>
          <p:cNvPr id="9" name="TextBox 8"/>
          <p:cNvSpPr txBox="1"/>
          <p:nvPr/>
        </p:nvSpPr>
        <p:spPr>
          <a:xfrm>
            <a:off x="381000" y="3048000"/>
            <a:ext cx="8153400" cy="646331"/>
          </a:xfrm>
          <a:prstGeom prst="rect">
            <a:avLst/>
          </a:prstGeom>
          <a:noFill/>
        </p:spPr>
        <p:txBody>
          <a:bodyPr wrap="square" rtlCol="0">
            <a:spAutoFit/>
          </a:bodyPr>
          <a:lstStyle/>
          <a:p>
            <a:r>
              <a:rPr lang="en-US" dirty="0" smtClean="0"/>
              <a:t>Table 8:  </a:t>
            </a:r>
            <a:r>
              <a:rPr lang="en-US" dirty="0" err="1" smtClean="0"/>
              <a:t>Proyeksi</a:t>
            </a:r>
            <a:r>
              <a:rPr lang="en-US" dirty="0" smtClean="0"/>
              <a:t> </a:t>
            </a:r>
            <a:r>
              <a:rPr lang="en-US" dirty="0" err="1" smtClean="0"/>
              <a:t>Impor</a:t>
            </a:r>
            <a:r>
              <a:rPr lang="en-US" dirty="0" smtClean="0"/>
              <a:t> BBM </a:t>
            </a:r>
          </a:p>
          <a:p>
            <a:r>
              <a:rPr lang="en-US" dirty="0" err="1" smtClean="0"/>
              <a:t>untuk</a:t>
            </a:r>
            <a:r>
              <a:rPr lang="en-US" dirty="0" smtClean="0"/>
              <a:t> </a:t>
            </a:r>
            <a:r>
              <a:rPr lang="en-US" dirty="0" err="1" smtClean="0"/>
              <a:t>Memenuhi</a:t>
            </a:r>
            <a:r>
              <a:rPr lang="en-US" dirty="0" smtClean="0"/>
              <a:t> </a:t>
            </a:r>
            <a:r>
              <a:rPr lang="en-US" dirty="0" err="1" smtClean="0"/>
              <a:t>Kebutuhan</a:t>
            </a:r>
            <a:r>
              <a:rPr lang="en-US" dirty="0" smtClean="0"/>
              <a:t> </a:t>
            </a:r>
            <a:r>
              <a:rPr lang="en-US" dirty="0" err="1" smtClean="0"/>
              <a:t>Kendaraan</a:t>
            </a:r>
            <a:r>
              <a:rPr lang="en-US" dirty="0" smtClean="0"/>
              <a:t> Standard Euro 4 </a:t>
            </a:r>
            <a:r>
              <a:rPr lang="en-US" dirty="0" err="1" smtClean="0"/>
              <a:t>pada</a:t>
            </a:r>
            <a:r>
              <a:rPr lang="en-US" dirty="0" smtClean="0"/>
              <a:t> 2017</a:t>
            </a:r>
            <a:endParaRPr lang="en-US" dirty="0"/>
          </a:p>
        </p:txBody>
      </p:sp>
      <p:sp>
        <p:nvSpPr>
          <p:cNvPr id="10" name="TextBox 9"/>
          <p:cNvSpPr txBox="1"/>
          <p:nvPr/>
        </p:nvSpPr>
        <p:spPr>
          <a:xfrm>
            <a:off x="381000" y="4763869"/>
            <a:ext cx="8153400" cy="646331"/>
          </a:xfrm>
          <a:prstGeom prst="rect">
            <a:avLst/>
          </a:prstGeom>
          <a:noFill/>
        </p:spPr>
        <p:txBody>
          <a:bodyPr wrap="square" rtlCol="0">
            <a:spAutoFit/>
          </a:bodyPr>
          <a:lstStyle/>
          <a:p>
            <a:r>
              <a:rPr lang="en-US" dirty="0" smtClean="0"/>
              <a:t>Table 9:  Shifting </a:t>
            </a:r>
            <a:r>
              <a:rPr lang="en-US" dirty="0" err="1" smtClean="0"/>
              <a:t>Impor</a:t>
            </a:r>
            <a:r>
              <a:rPr lang="en-US" dirty="0" smtClean="0"/>
              <a:t> BBM </a:t>
            </a:r>
            <a:r>
              <a:rPr lang="en-US" dirty="0" err="1" smtClean="0"/>
              <a:t>dari</a:t>
            </a:r>
            <a:r>
              <a:rPr lang="en-US" dirty="0" smtClean="0"/>
              <a:t> </a:t>
            </a:r>
            <a:r>
              <a:rPr lang="en-US" dirty="0" err="1" smtClean="0"/>
              <a:t>Kualitas</a:t>
            </a:r>
            <a:r>
              <a:rPr lang="en-US" dirty="0" smtClean="0"/>
              <a:t> Non Euro </a:t>
            </a:r>
          </a:p>
          <a:p>
            <a:r>
              <a:rPr lang="en-US" dirty="0" err="1" smtClean="0"/>
              <a:t>Menjadi</a:t>
            </a:r>
            <a:r>
              <a:rPr lang="en-US" dirty="0" smtClean="0"/>
              <a:t> </a:t>
            </a:r>
            <a:r>
              <a:rPr lang="en-US" dirty="0" err="1" smtClean="0"/>
              <a:t>Impor</a:t>
            </a:r>
            <a:r>
              <a:rPr lang="en-US" dirty="0" smtClean="0"/>
              <a:t> BBM </a:t>
            </a:r>
            <a:r>
              <a:rPr lang="en-US" dirty="0" err="1" smtClean="0"/>
              <a:t>Sesuai</a:t>
            </a:r>
            <a:r>
              <a:rPr lang="en-US" dirty="0" smtClean="0"/>
              <a:t> </a:t>
            </a:r>
            <a:r>
              <a:rPr lang="en-US" dirty="0" err="1" smtClean="0"/>
              <a:t>Kebutuhan</a:t>
            </a:r>
            <a:r>
              <a:rPr lang="en-US" dirty="0" smtClean="0"/>
              <a:t> </a:t>
            </a:r>
            <a:r>
              <a:rPr lang="en-US" dirty="0" err="1" smtClean="0"/>
              <a:t>Kendaraan</a:t>
            </a:r>
            <a:r>
              <a:rPr lang="en-US" dirty="0" smtClean="0"/>
              <a:t> Standard Euro 4 </a:t>
            </a:r>
            <a:r>
              <a:rPr lang="en-US" dirty="0" err="1" smtClean="0"/>
              <a:t>pada</a:t>
            </a:r>
            <a:r>
              <a:rPr lang="en-US" dirty="0" smtClean="0"/>
              <a:t> 2017</a:t>
            </a:r>
            <a:endParaRPr lang="en-US" dirty="0"/>
          </a:p>
        </p:txBody>
      </p:sp>
    </p:spTree>
    <p:extLst>
      <p:ext uri="{BB962C8B-B14F-4D97-AF65-F5344CB8AC3E}">
        <p14:creationId xmlns:p14="http://schemas.microsoft.com/office/powerpoint/2010/main" val="3812270847"/>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lstStyle/>
          <a:p>
            <a:r>
              <a:rPr lang="en-US" dirty="0" smtClean="0"/>
              <a:t>Euro </a:t>
            </a:r>
            <a:r>
              <a:rPr lang="en-US" dirty="0" smtClean="0"/>
              <a:t>6 </a:t>
            </a:r>
            <a:r>
              <a:rPr lang="en-US" dirty="0" smtClean="0"/>
              <a:t>Standard - Fuel Efficiency</a:t>
            </a:r>
            <a:endParaRPr lang="en-US" dirty="0"/>
          </a:p>
        </p:txBody>
      </p:sp>
      <p:sp>
        <p:nvSpPr>
          <p:cNvPr id="3" name="Content Placeholder 2"/>
          <p:cNvSpPr>
            <a:spLocks noGrp="1"/>
          </p:cNvSpPr>
          <p:nvPr>
            <p:ph idx="1"/>
          </p:nvPr>
        </p:nvSpPr>
        <p:spPr>
          <a:xfrm>
            <a:off x="457200" y="1143000"/>
            <a:ext cx="8229600" cy="5410200"/>
          </a:xfrm>
        </p:spPr>
        <p:txBody>
          <a:bodyPr>
            <a:normAutofit fontScale="55000" lnSpcReduction="20000"/>
          </a:bodyPr>
          <a:lstStyle/>
          <a:p>
            <a:r>
              <a:rPr lang="en-US" dirty="0" err="1" smtClean="0"/>
              <a:t>Kendaraan</a:t>
            </a:r>
            <a:r>
              <a:rPr lang="en-US" dirty="0" smtClean="0"/>
              <a:t> </a:t>
            </a:r>
            <a:r>
              <a:rPr lang="en-US" dirty="0" err="1" smtClean="0"/>
              <a:t>dengan</a:t>
            </a:r>
            <a:r>
              <a:rPr lang="en-US" dirty="0" smtClean="0"/>
              <a:t> standard yang </a:t>
            </a:r>
            <a:r>
              <a:rPr lang="en-US" dirty="0" err="1" smtClean="0"/>
              <a:t>lebih</a:t>
            </a:r>
            <a:r>
              <a:rPr lang="en-US" dirty="0" smtClean="0"/>
              <a:t> </a:t>
            </a:r>
            <a:r>
              <a:rPr lang="en-US" dirty="0" err="1" smtClean="0"/>
              <a:t>tinggi</a:t>
            </a:r>
            <a:r>
              <a:rPr lang="en-US" dirty="0" smtClean="0"/>
              <a:t> </a:t>
            </a:r>
            <a:r>
              <a:rPr lang="en-US" dirty="0" err="1" smtClean="0"/>
              <a:t>memiliki</a:t>
            </a:r>
            <a:r>
              <a:rPr lang="en-US" dirty="0" smtClean="0"/>
              <a:t> </a:t>
            </a:r>
            <a:r>
              <a:rPr lang="en-US" dirty="0" err="1" smtClean="0"/>
              <a:t>potensi</a:t>
            </a:r>
            <a:r>
              <a:rPr lang="en-US" dirty="0" smtClean="0"/>
              <a:t> </a:t>
            </a:r>
            <a:r>
              <a:rPr lang="en-US" dirty="0" err="1" smtClean="0"/>
              <a:t>lebih</a:t>
            </a:r>
            <a:r>
              <a:rPr lang="en-US" dirty="0" smtClean="0"/>
              <a:t> </a:t>
            </a:r>
            <a:r>
              <a:rPr lang="en-US" dirty="0" err="1" smtClean="0"/>
              <a:t>hemat</a:t>
            </a:r>
            <a:r>
              <a:rPr lang="en-US" dirty="0" smtClean="0"/>
              <a:t> BBM (fuel efficiency), </a:t>
            </a:r>
            <a:r>
              <a:rPr lang="en-US" dirty="0" err="1" smtClean="0"/>
              <a:t>dengan</a:t>
            </a:r>
            <a:r>
              <a:rPr lang="en-US" dirty="0" smtClean="0"/>
              <a:t> </a:t>
            </a:r>
            <a:r>
              <a:rPr lang="en-US" dirty="0" err="1" smtClean="0"/>
              <a:t>perkiraan</a:t>
            </a:r>
            <a:r>
              <a:rPr lang="en-US" dirty="0" smtClean="0"/>
              <a:t> </a:t>
            </a:r>
            <a:r>
              <a:rPr lang="en-US" dirty="0" err="1" smtClean="0"/>
              <a:t>berdasarkan</a:t>
            </a:r>
            <a:r>
              <a:rPr lang="en-US" dirty="0" smtClean="0"/>
              <a:t> </a:t>
            </a:r>
            <a:r>
              <a:rPr lang="en-US" dirty="0" err="1" smtClean="0"/>
              <a:t>empiris</a:t>
            </a:r>
            <a:r>
              <a:rPr lang="en-US" dirty="0" smtClean="0"/>
              <a:t> </a:t>
            </a:r>
            <a:r>
              <a:rPr lang="en-US" dirty="0" err="1" smtClean="0"/>
              <a:t>penerapan</a:t>
            </a:r>
            <a:r>
              <a:rPr lang="en-US" dirty="0" smtClean="0"/>
              <a:t> Euro 2 Standard di </a:t>
            </a:r>
            <a:r>
              <a:rPr lang="en-US" dirty="0" err="1" smtClean="0"/>
              <a:t>bandingkan</a:t>
            </a:r>
            <a:r>
              <a:rPr lang="en-US" dirty="0" smtClean="0"/>
              <a:t> non Euro Standard </a:t>
            </a:r>
            <a:r>
              <a:rPr lang="en-US" dirty="0" err="1" smtClean="0"/>
              <a:t>adalah</a:t>
            </a:r>
            <a:r>
              <a:rPr lang="en-US" dirty="0" smtClean="0"/>
              <a:t> </a:t>
            </a:r>
            <a:r>
              <a:rPr lang="en-US" dirty="0" err="1" smtClean="0"/>
              <a:t>sekitar</a:t>
            </a:r>
            <a:r>
              <a:rPr lang="en-US" dirty="0" smtClean="0"/>
              <a:t> 20%. </a:t>
            </a:r>
          </a:p>
          <a:p>
            <a:r>
              <a:rPr lang="en-US" dirty="0" err="1" smtClean="0"/>
              <a:t>Untuk</a:t>
            </a:r>
            <a:r>
              <a:rPr lang="en-US" dirty="0" smtClean="0"/>
              <a:t> </a:t>
            </a:r>
            <a:r>
              <a:rPr lang="en-US" dirty="0" err="1" smtClean="0"/>
              <a:t>tingkat</a:t>
            </a:r>
            <a:r>
              <a:rPr lang="en-US" dirty="0" smtClean="0"/>
              <a:t> efficiency </a:t>
            </a:r>
            <a:r>
              <a:rPr lang="en-US" dirty="0" err="1" smtClean="0"/>
              <a:t>penerapan</a:t>
            </a:r>
            <a:r>
              <a:rPr lang="en-US" dirty="0" smtClean="0"/>
              <a:t> Euro 4 Standard </a:t>
            </a:r>
            <a:r>
              <a:rPr lang="en-US" dirty="0" err="1" smtClean="0"/>
              <a:t>sebagai</a:t>
            </a:r>
            <a:r>
              <a:rPr lang="en-US" dirty="0" smtClean="0"/>
              <a:t> leapfrog </a:t>
            </a:r>
            <a:r>
              <a:rPr lang="en-US" dirty="0" err="1" smtClean="0"/>
              <a:t>dari</a:t>
            </a:r>
            <a:r>
              <a:rPr lang="en-US" dirty="0" smtClean="0"/>
              <a:t> Euro 2, </a:t>
            </a:r>
            <a:r>
              <a:rPr lang="en-US" dirty="0" err="1" smtClean="0"/>
              <a:t>memang</a:t>
            </a:r>
            <a:r>
              <a:rPr lang="en-US" dirty="0" smtClean="0"/>
              <a:t> </a:t>
            </a:r>
            <a:r>
              <a:rPr lang="en-US" dirty="0" err="1" smtClean="0"/>
              <a:t>belum</a:t>
            </a:r>
            <a:r>
              <a:rPr lang="en-US" dirty="0" smtClean="0"/>
              <a:t> </a:t>
            </a:r>
            <a:r>
              <a:rPr lang="en-US" dirty="0" err="1" smtClean="0"/>
              <a:t>diuji</a:t>
            </a:r>
            <a:r>
              <a:rPr lang="en-US" dirty="0" smtClean="0"/>
              <a:t>.  </a:t>
            </a:r>
            <a:r>
              <a:rPr lang="en-US" dirty="0" err="1" smtClean="0"/>
              <a:t>Tetapi</a:t>
            </a:r>
            <a:r>
              <a:rPr lang="en-US" dirty="0" smtClean="0"/>
              <a:t> para </a:t>
            </a:r>
            <a:r>
              <a:rPr lang="en-US" dirty="0" err="1" smtClean="0"/>
              <a:t>ahli</a:t>
            </a:r>
            <a:r>
              <a:rPr lang="en-US" dirty="0" smtClean="0"/>
              <a:t> </a:t>
            </a:r>
            <a:r>
              <a:rPr lang="en-US" dirty="0" err="1" smtClean="0"/>
              <a:t>otomotif</a:t>
            </a:r>
            <a:r>
              <a:rPr lang="en-US" dirty="0" smtClean="0"/>
              <a:t> </a:t>
            </a:r>
            <a:r>
              <a:rPr lang="en-US" dirty="0" err="1" smtClean="0"/>
              <a:t>memperkirakan</a:t>
            </a:r>
            <a:r>
              <a:rPr lang="en-US" dirty="0" smtClean="0"/>
              <a:t> </a:t>
            </a:r>
            <a:r>
              <a:rPr lang="en-US" dirty="0" err="1" smtClean="0"/>
              <a:t>akan</a:t>
            </a:r>
            <a:r>
              <a:rPr lang="en-US" dirty="0" smtClean="0"/>
              <a:t> </a:t>
            </a:r>
            <a:r>
              <a:rPr lang="en-US" dirty="0" err="1" smtClean="0"/>
              <a:t>terjadi</a:t>
            </a:r>
            <a:r>
              <a:rPr lang="en-US" dirty="0" smtClean="0"/>
              <a:t> efficiency </a:t>
            </a:r>
            <a:r>
              <a:rPr lang="en-US" dirty="0" err="1" smtClean="0"/>
              <a:t>pada</a:t>
            </a:r>
            <a:r>
              <a:rPr lang="en-US" dirty="0" smtClean="0"/>
              <a:t> </a:t>
            </a:r>
            <a:r>
              <a:rPr lang="en-US" dirty="0" err="1" smtClean="0"/>
              <a:t>kisaran</a:t>
            </a:r>
            <a:r>
              <a:rPr lang="en-US" dirty="0" smtClean="0"/>
              <a:t> 10 – 20%, </a:t>
            </a:r>
            <a:r>
              <a:rPr lang="en-US" dirty="0" err="1" smtClean="0"/>
              <a:t>dengan</a:t>
            </a:r>
            <a:r>
              <a:rPr lang="en-US" dirty="0" smtClean="0"/>
              <a:t> </a:t>
            </a:r>
            <a:r>
              <a:rPr lang="en-US" dirty="0" err="1" smtClean="0"/>
              <a:t>penjelasan</a:t>
            </a:r>
            <a:r>
              <a:rPr lang="en-US" dirty="0" smtClean="0"/>
              <a:t>:</a:t>
            </a:r>
          </a:p>
          <a:p>
            <a:pPr lvl="1"/>
            <a:r>
              <a:rPr lang="en-US" dirty="0" err="1" smtClean="0"/>
              <a:t>Bahwa</a:t>
            </a:r>
            <a:r>
              <a:rPr lang="en-US" dirty="0" smtClean="0"/>
              <a:t> </a:t>
            </a:r>
            <a:r>
              <a:rPr lang="en-US" dirty="0" err="1" smtClean="0"/>
              <a:t>kendaraan</a:t>
            </a:r>
            <a:r>
              <a:rPr lang="en-US" dirty="0" smtClean="0"/>
              <a:t> </a:t>
            </a:r>
            <a:r>
              <a:rPr lang="en-US" dirty="0" err="1" smtClean="0"/>
              <a:t>teknologi</a:t>
            </a:r>
            <a:r>
              <a:rPr lang="en-US" dirty="0" smtClean="0"/>
              <a:t> </a:t>
            </a:r>
            <a:r>
              <a:rPr lang="en-US" dirty="0" err="1" smtClean="0"/>
              <a:t>tua</a:t>
            </a:r>
            <a:r>
              <a:rPr lang="en-US" dirty="0" smtClean="0"/>
              <a:t> </a:t>
            </a:r>
            <a:r>
              <a:rPr lang="en-US" dirty="0" err="1" smtClean="0"/>
              <a:t>seperti</a:t>
            </a:r>
            <a:r>
              <a:rPr lang="en-US" dirty="0" smtClean="0"/>
              <a:t> standard Euro 2 di </a:t>
            </a:r>
            <a:r>
              <a:rPr lang="en-US" dirty="0" err="1" smtClean="0"/>
              <a:t>beberapa</a:t>
            </a:r>
            <a:r>
              <a:rPr lang="en-US" dirty="0" smtClean="0"/>
              <a:t> </a:t>
            </a:r>
            <a:r>
              <a:rPr lang="en-US" dirty="0" err="1" smtClean="0"/>
              <a:t>negara</a:t>
            </a:r>
            <a:r>
              <a:rPr lang="en-US" dirty="0" smtClean="0"/>
              <a:t> </a:t>
            </a:r>
            <a:r>
              <a:rPr lang="en-US" dirty="0" err="1" smtClean="0"/>
              <a:t>adalah</a:t>
            </a:r>
            <a:r>
              <a:rPr lang="en-US" dirty="0" smtClean="0"/>
              <a:t> discontinue </a:t>
            </a:r>
            <a:r>
              <a:rPr lang="en-US" dirty="0" err="1" smtClean="0"/>
              <a:t>karena</a:t>
            </a:r>
            <a:r>
              <a:rPr lang="en-US" dirty="0" smtClean="0"/>
              <a:t> </a:t>
            </a:r>
            <a:r>
              <a:rPr lang="en-US" dirty="0" err="1" smtClean="0"/>
              <a:t>tak</a:t>
            </a:r>
            <a:r>
              <a:rPr lang="en-US" dirty="0" smtClean="0"/>
              <a:t> </a:t>
            </a:r>
            <a:r>
              <a:rPr lang="en-US" dirty="0" err="1" smtClean="0"/>
              <a:t>mampu</a:t>
            </a:r>
            <a:r>
              <a:rPr lang="en-US" dirty="0" smtClean="0"/>
              <a:t> </a:t>
            </a:r>
            <a:r>
              <a:rPr lang="en-US" dirty="0" err="1" smtClean="0"/>
              <a:t>mengikuti</a:t>
            </a:r>
            <a:r>
              <a:rPr lang="en-US" dirty="0" smtClean="0"/>
              <a:t> standard yang </a:t>
            </a:r>
            <a:r>
              <a:rPr lang="en-US" dirty="0" err="1" smtClean="0"/>
              <a:t>lebih</a:t>
            </a:r>
            <a:r>
              <a:rPr lang="en-US" dirty="0" smtClean="0"/>
              <a:t> </a:t>
            </a:r>
            <a:r>
              <a:rPr lang="en-US" dirty="0" err="1" smtClean="0"/>
              <a:t>baik</a:t>
            </a:r>
            <a:r>
              <a:rPr lang="en-US" dirty="0" smtClean="0"/>
              <a:t>.</a:t>
            </a:r>
          </a:p>
          <a:p>
            <a:pPr lvl="1"/>
            <a:r>
              <a:rPr lang="en-US" dirty="0" err="1" smtClean="0"/>
              <a:t>Sebagai</a:t>
            </a:r>
            <a:r>
              <a:rPr lang="en-US" dirty="0" smtClean="0"/>
              <a:t> </a:t>
            </a:r>
            <a:r>
              <a:rPr lang="en-US" dirty="0" err="1" smtClean="0"/>
              <a:t>gantinya</a:t>
            </a:r>
            <a:r>
              <a:rPr lang="en-US" dirty="0" smtClean="0"/>
              <a:t> </a:t>
            </a:r>
            <a:r>
              <a:rPr lang="en-US" dirty="0" err="1" smtClean="0"/>
              <a:t>adalah</a:t>
            </a:r>
            <a:r>
              <a:rPr lang="en-US" dirty="0" smtClean="0"/>
              <a:t> </a:t>
            </a:r>
            <a:r>
              <a:rPr lang="en-US" dirty="0" err="1" smtClean="0"/>
              <a:t>diadopsi</a:t>
            </a:r>
            <a:r>
              <a:rPr lang="en-US" dirty="0" smtClean="0"/>
              <a:t> </a:t>
            </a:r>
            <a:r>
              <a:rPr lang="en-US" dirty="0" err="1" smtClean="0"/>
              <a:t>teknologi</a:t>
            </a:r>
            <a:r>
              <a:rPr lang="en-US" dirty="0" smtClean="0"/>
              <a:t> </a:t>
            </a:r>
            <a:r>
              <a:rPr lang="en-US" dirty="0" err="1" smtClean="0"/>
              <a:t>kendaraan</a:t>
            </a:r>
            <a:r>
              <a:rPr lang="en-US" dirty="0" smtClean="0"/>
              <a:t> yang </a:t>
            </a:r>
            <a:r>
              <a:rPr lang="en-US" dirty="0" err="1" smtClean="0"/>
              <a:t>lebih</a:t>
            </a:r>
            <a:r>
              <a:rPr lang="en-US" dirty="0" smtClean="0"/>
              <a:t> </a:t>
            </a:r>
            <a:r>
              <a:rPr lang="en-US" dirty="0" err="1" smtClean="0"/>
              <a:t>baik</a:t>
            </a:r>
            <a:r>
              <a:rPr lang="en-US" dirty="0" smtClean="0"/>
              <a:t> yang </a:t>
            </a:r>
            <a:r>
              <a:rPr lang="en-US" dirty="0" err="1" smtClean="0"/>
              <a:t>memiliki</a:t>
            </a:r>
            <a:r>
              <a:rPr lang="en-US" dirty="0" smtClean="0"/>
              <a:t> </a:t>
            </a:r>
            <a:r>
              <a:rPr lang="en-US" dirty="0" err="1" smtClean="0"/>
              <a:t>konsekuensi</a:t>
            </a:r>
            <a:r>
              <a:rPr lang="en-US" dirty="0" smtClean="0"/>
              <a:t> </a:t>
            </a:r>
            <a:r>
              <a:rPr lang="en-US" dirty="0" err="1" smtClean="0"/>
              <a:t>konsumsi</a:t>
            </a:r>
            <a:r>
              <a:rPr lang="en-US" dirty="0" smtClean="0"/>
              <a:t> BBM yang </a:t>
            </a:r>
            <a:r>
              <a:rPr lang="en-US" dirty="0" err="1" smtClean="0"/>
              <a:t>lebih</a:t>
            </a:r>
            <a:r>
              <a:rPr lang="en-US" dirty="0" smtClean="0"/>
              <a:t> </a:t>
            </a:r>
            <a:r>
              <a:rPr lang="en-US" dirty="0" err="1" smtClean="0"/>
              <a:t>efisien</a:t>
            </a:r>
            <a:r>
              <a:rPr lang="en-US" dirty="0" smtClean="0"/>
              <a:t>.  </a:t>
            </a:r>
          </a:p>
          <a:p>
            <a:pPr lvl="1"/>
            <a:r>
              <a:rPr lang="en-US" dirty="0" err="1" smtClean="0"/>
              <a:t>Untuk</a:t>
            </a:r>
            <a:r>
              <a:rPr lang="en-US" dirty="0" smtClean="0"/>
              <a:t> </a:t>
            </a:r>
            <a:r>
              <a:rPr lang="en-US" dirty="0" err="1" smtClean="0"/>
              <a:t>kendaraan</a:t>
            </a:r>
            <a:r>
              <a:rPr lang="en-US" dirty="0" smtClean="0"/>
              <a:t> solar, agar </a:t>
            </a:r>
            <a:r>
              <a:rPr lang="en-US" dirty="0" err="1" smtClean="0"/>
              <a:t>memenuhi</a:t>
            </a:r>
            <a:r>
              <a:rPr lang="en-US" dirty="0" smtClean="0"/>
              <a:t> standard Euro 2, </a:t>
            </a:r>
            <a:r>
              <a:rPr lang="en-US" dirty="0" err="1" smtClean="0"/>
              <a:t>kendaraan</a:t>
            </a:r>
            <a:r>
              <a:rPr lang="en-US" dirty="0" smtClean="0"/>
              <a:t> </a:t>
            </a:r>
            <a:r>
              <a:rPr lang="en-US" dirty="0" err="1" smtClean="0"/>
              <a:t>menggunakan</a:t>
            </a:r>
            <a:r>
              <a:rPr lang="en-US" dirty="0" smtClean="0"/>
              <a:t> </a:t>
            </a:r>
            <a:r>
              <a:rPr lang="en-US" dirty="0" err="1" smtClean="0"/>
              <a:t>teknologi</a:t>
            </a:r>
            <a:r>
              <a:rPr lang="en-US" dirty="0" smtClean="0"/>
              <a:t> indirect injection, </a:t>
            </a:r>
            <a:r>
              <a:rPr lang="en-US" dirty="0" err="1" smtClean="0"/>
              <a:t>beberapa</a:t>
            </a:r>
            <a:r>
              <a:rPr lang="en-US" dirty="0" smtClean="0"/>
              <a:t> di </a:t>
            </a:r>
            <a:r>
              <a:rPr lang="en-US" dirty="0" err="1" smtClean="0"/>
              <a:t>antaranya</a:t>
            </a:r>
            <a:r>
              <a:rPr lang="en-US" dirty="0" smtClean="0"/>
              <a:t> </a:t>
            </a:r>
            <a:r>
              <a:rPr lang="en-US" dirty="0" err="1" smtClean="0"/>
              <a:t>dengan</a:t>
            </a:r>
            <a:r>
              <a:rPr lang="en-US" dirty="0" smtClean="0"/>
              <a:t> direct injection.  </a:t>
            </a:r>
          </a:p>
          <a:p>
            <a:pPr lvl="1"/>
            <a:r>
              <a:rPr lang="en-US" dirty="0" err="1" smtClean="0"/>
              <a:t>Tetapi</a:t>
            </a:r>
            <a:r>
              <a:rPr lang="en-US" dirty="0" smtClean="0"/>
              <a:t> </a:t>
            </a:r>
            <a:r>
              <a:rPr lang="en-US" dirty="0" err="1" smtClean="0"/>
              <a:t>untuk</a:t>
            </a:r>
            <a:r>
              <a:rPr lang="en-US" dirty="0" smtClean="0"/>
              <a:t> </a:t>
            </a:r>
            <a:r>
              <a:rPr lang="en-US" dirty="0" err="1" smtClean="0"/>
              <a:t>memenuhi</a:t>
            </a:r>
            <a:r>
              <a:rPr lang="en-US" dirty="0" smtClean="0"/>
              <a:t> Euro 4 Standard </a:t>
            </a:r>
            <a:r>
              <a:rPr lang="en-US" dirty="0" err="1" smtClean="0"/>
              <a:t>perlu</a:t>
            </a:r>
            <a:r>
              <a:rPr lang="en-US" dirty="0" smtClean="0"/>
              <a:t> </a:t>
            </a:r>
            <a:r>
              <a:rPr lang="en-US" dirty="0" err="1" smtClean="0"/>
              <a:t>menerapakn</a:t>
            </a:r>
            <a:r>
              <a:rPr lang="en-US" dirty="0" smtClean="0"/>
              <a:t> </a:t>
            </a:r>
            <a:r>
              <a:rPr lang="en-US" dirty="0" err="1" smtClean="0"/>
              <a:t>teknologi</a:t>
            </a:r>
            <a:r>
              <a:rPr lang="en-US" dirty="0" smtClean="0"/>
              <a:t> common rail system yang </a:t>
            </a:r>
            <a:r>
              <a:rPr lang="en-US" dirty="0" err="1" smtClean="0"/>
              <a:t>tercipta</a:t>
            </a:r>
            <a:r>
              <a:rPr lang="en-US" dirty="0" smtClean="0"/>
              <a:t> high injection pressure yang </a:t>
            </a:r>
            <a:r>
              <a:rPr lang="en-US" dirty="0" err="1" smtClean="0"/>
              <a:t>memungkinkan</a:t>
            </a:r>
            <a:r>
              <a:rPr lang="en-US" dirty="0" smtClean="0"/>
              <a:t> </a:t>
            </a:r>
            <a:r>
              <a:rPr lang="en-US" dirty="0" err="1" smtClean="0"/>
              <a:t>penyemprotan</a:t>
            </a:r>
            <a:r>
              <a:rPr lang="en-US" dirty="0" smtClean="0"/>
              <a:t> BBM </a:t>
            </a:r>
            <a:r>
              <a:rPr lang="en-US" dirty="0" err="1" smtClean="0"/>
              <a:t>secara</a:t>
            </a:r>
            <a:r>
              <a:rPr lang="en-US" dirty="0" smtClean="0"/>
              <a:t> </a:t>
            </a:r>
            <a:r>
              <a:rPr lang="en-US" dirty="0" err="1" smtClean="0"/>
              <a:t>otomatis</a:t>
            </a:r>
            <a:r>
              <a:rPr lang="en-US" dirty="0" smtClean="0"/>
              <a:t> </a:t>
            </a:r>
            <a:r>
              <a:rPr lang="en-US" dirty="0" err="1" smtClean="0"/>
              <a:t>dan</a:t>
            </a:r>
            <a:r>
              <a:rPr lang="en-US" dirty="0" smtClean="0"/>
              <a:t> </a:t>
            </a:r>
            <a:r>
              <a:rPr lang="en-US" dirty="0" err="1" smtClean="0"/>
              <a:t>lebih</a:t>
            </a:r>
            <a:r>
              <a:rPr lang="en-US" dirty="0" smtClean="0"/>
              <a:t> </a:t>
            </a:r>
            <a:r>
              <a:rPr lang="en-US" dirty="0" err="1" smtClean="0"/>
              <a:t>bersih</a:t>
            </a:r>
            <a:r>
              <a:rPr lang="en-US" dirty="0" smtClean="0"/>
              <a:t> </a:t>
            </a:r>
            <a:r>
              <a:rPr lang="en-US" dirty="0" err="1" smtClean="0"/>
              <a:t>sehingga</a:t>
            </a:r>
            <a:r>
              <a:rPr lang="en-US" dirty="0" smtClean="0"/>
              <a:t> </a:t>
            </a:r>
            <a:r>
              <a:rPr lang="en-US" dirty="0" err="1" smtClean="0"/>
              <a:t>pembakaran</a:t>
            </a:r>
            <a:r>
              <a:rPr lang="en-US" dirty="0" smtClean="0"/>
              <a:t> </a:t>
            </a:r>
            <a:r>
              <a:rPr lang="en-US" dirty="0" err="1" smtClean="0"/>
              <a:t>menjadi</a:t>
            </a:r>
            <a:r>
              <a:rPr lang="en-US" dirty="0" smtClean="0"/>
              <a:t> </a:t>
            </a:r>
            <a:r>
              <a:rPr lang="en-US" dirty="0" err="1" smtClean="0"/>
              <a:t>lebih</a:t>
            </a:r>
            <a:r>
              <a:rPr lang="en-US" dirty="0" smtClean="0"/>
              <a:t> </a:t>
            </a:r>
            <a:r>
              <a:rPr lang="en-US" dirty="0" err="1" smtClean="0"/>
              <a:t>efisien</a:t>
            </a:r>
            <a:r>
              <a:rPr lang="en-US" dirty="0" smtClean="0"/>
              <a:t>.  </a:t>
            </a:r>
            <a:r>
              <a:rPr lang="en-US" dirty="0" err="1" smtClean="0"/>
              <a:t>Berikut</a:t>
            </a:r>
            <a:r>
              <a:rPr lang="en-US" dirty="0" smtClean="0"/>
              <a:t> </a:t>
            </a:r>
            <a:r>
              <a:rPr lang="en-US" dirty="0" err="1" smtClean="0"/>
              <a:t>penjelasan</a:t>
            </a:r>
            <a:r>
              <a:rPr lang="en-US" dirty="0" smtClean="0"/>
              <a:t> </a:t>
            </a:r>
            <a:r>
              <a:rPr lang="en-US" dirty="0" err="1" smtClean="0"/>
              <a:t>dari</a:t>
            </a:r>
            <a:r>
              <a:rPr lang="en-US" dirty="0" smtClean="0"/>
              <a:t> DR Michael Walsh </a:t>
            </a:r>
            <a:r>
              <a:rPr lang="en-US" dirty="0" err="1" smtClean="0"/>
              <a:t>dan</a:t>
            </a:r>
            <a:r>
              <a:rPr lang="en-US" dirty="0" smtClean="0"/>
              <a:t> DR </a:t>
            </a:r>
            <a:r>
              <a:rPr lang="en-US" dirty="0" err="1" smtClean="0"/>
              <a:t>Anup</a:t>
            </a:r>
            <a:r>
              <a:rPr lang="en-US" dirty="0" smtClean="0"/>
              <a:t> </a:t>
            </a:r>
            <a:r>
              <a:rPr lang="en-US" dirty="0" err="1" smtClean="0"/>
              <a:t>Bandivandekar</a:t>
            </a:r>
            <a:r>
              <a:rPr lang="en-US" dirty="0" smtClean="0"/>
              <a:t> </a:t>
            </a:r>
            <a:r>
              <a:rPr lang="en-US" dirty="0" err="1" smtClean="0"/>
              <a:t>dari</a:t>
            </a:r>
            <a:r>
              <a:rPr lang="en-US" dirty="0" smtClean="0"/>
              <a:t> ICCT</a:t>
            </a:r>
            <a:r>
              <a:rPr lang="en-US" baseline="30000" dirty="0" smtClean="0"/>
              <a:t>(1</a:t>
            </a:r>
            <a:r>
              <a:rPr lang="en-US" dirty="0" smtClean="0"/>
              <a:t>):</a:t>
            </a:r>
          </a:p>
          <a:p>
            <a:pPr lvl="2"/>
            <a:r>
              <a:rPr lang="en-US" i="1" dirty="0" smtClean="0"/>
              <a:t>There </a:t>
            </a:r>
            <a:r>
              <a:rPr lang="en-US" i="1" dirty="0"/>
              <a:t>is no trade off what so ever. On the play side, what we know from experience in India, many older gasoline engines will have to phased out to make way for Euro 4. The best example of </a:t>
            </a:r>
            <a:r>
              <a:rPr lang="en-US" i="1" dirty="0" err="1"/>
              <a:t>Maruti</a:t>
            </a:r>
            <a:r>
              <a:rPr lang="en-US" i="1" dirty="0"/>
              <a:t> 800. The car was discontinued after being in the market for nearly 25 years, its old engine being tinkered to meet BS II and III emission standards. </a:t>
            </a:r>
            <a:r>
              <a:rPr lang="en-US" i="1" u="sng" dirty="0"/>
              <a:t>The newer engines have variable valve timing, 4 valves per cylinder, and higher fuel efficiency</a:t>
            </a:r>
            <a:r>
              <a:rPr lang="en-US" i="1" dirty="0"/>
              <a:t>.</a:t>
            </a:r>
          </a:p>
          <a:p>
            <a:pPr lvl="2"/>
            <a:r>
              <a:rPr lang="en-US" i="1" dirty="0" smtClean="0"/>
              <a:t>In </a:t>
            </a:r>
            <a:r>
              <a:rPr lang="en-US" i="1" dirty="0"/>
              <a:t>the case of diesels, the case is even clearer. Euro 2 could be met by indirect injection diesels. Some may have direct injection, but to meet Euro 4, common rail system will be necessary. </a:t>
            </a:r>
            <a:r>
              <a:rPr lang="en-US" i="1" u="sng" dirty="0"/>
              <a:t>High injection pressures in this case lead to better spray atomization and cleaner as well as more efficient combustion.</a:t>
            </a:r>
          </a:p>
          <a:p>
            <a:endParaRPr lang="en-US" dirty="0"/>
          </a:p>
        </p:txBody>
      </p:sp>
      <p:sp>
        <p:nvSpPr>
          <p:cNvPr id="4" name="TextBox 3"/>
          <p:cNvSpPr txBox="1"/>
          <p:nvPr/>
        </p:nvSpPr>
        <p:spPr>
          <a:xfrm>
            <a:off x="457200" y="6248400"/>
            <a:ext cx="6019800" cy="553998"/>
          </a:xfrm>
          <a:prstGeom prst="rect">
            <a:avLst/>
          </a:prstGeom>
          <a:noFill/>
        </p:spPr>
        <p:txBody>
          <a:bodyPr wrap="square" rtlCol="0">
            <a:spAutoFit/>
          </a:bodyPr>
          <a:lstStyle/>
          <a:p>
            <a:r>
              <a:rPr lang="en-US" sz="1200" baseline="30000" dirty="0" smtClean="0"/>
              <a:t>1</a:t>
            </a:r>
            <a:r>
              <a:rPr lang="en-US" dirty="0" smtClean="0"/>
              <a:t> </a:t>
            </a:r>
            <a:r>
              <a:rPr lang="en-US" sz="1200" dirty="0" smtClean="0"/>
              <a:t>Ahli </a:t>
            </a:r>
            <a:r>
              <a:rPr lang="en-US" sz="1200" dirty="0" err="1" smtClean="0"/>
              <a:t>dari</a:t>
            </a:r>
            <a:r>
              <a:rPr lang="en-US" sz="1200" dirty="0" smtClean="0"/>
              <a:t> the International Council for Clean Transportation </a:t>
            </a:r>
            <a:r>
              <a:rPr lang="en-US" sz="1200" dirty="0" err="1" smtClean="0"/>
              <a:t>khusus</a:t>
            </a:r>
            <a:r>
              <a:rPr lang="en-US" sz="1200" dirty="0" smtClean="0"/>
              <a:t> </a:t>
            </a:r>
            <a:r>
              <a:rPr lang="en-US" sz="1200" dirty="0" err="1" smtClean="0"/>
              <a:t>menjawab</a:t>
            </a:r>
            <a:r>
              <a:rPr lang="en-US" sz="1200" dirty="0" smtClean="0"/>
              <a:t> </a:t>
            </a:r>
            <a:r>
              <a:rPr lang="en-US" sz="1200" dirty="0" err="1" smtClean="0"/>
              <a:t>pertanyaan</a:t>
            </a:r>
            <a:r>
              <a:rPr lang="en-US" sz="1200" dirty="0" smtClean="0"/>
              <a:t> </a:t>
            </a:r>
            <a:r>
              <a:rPr lang="en-US" sz="1200" dirty="0" err="1" smtClean="0"/>
              <a:t>dalam</a:t>
            </a:r>
            <a:r>
              <a:rPr lang="en-US" sz="1200" dirty="0" smtClean="0"/>
              <a:t> </a:t>
            </a:r>
            <a:r>
              <a:rPr lang="en-US" sz="1200" dirty="0" err="1" smtClean="0"/>
              <a:t>persiapan</a:t>
            </a:r>
            <a:r>
              <a:rPr lang="en-US" sz="1200" dirty="0" smtClean="0"/>
              <a:t> </a:t>
            </a:r>
            <a:r>
              <a:rPr lang="en-US" sz="1200" dirty="0" err="1" smtClean="0"/>
              <a:t>penerapan</a:t>
            </a:r>
            <a:r>
              <a:rPr lang="en-US" sz="1200" dirty="0" smtClean="0"/>
              <a:t> Euro 4 Standard di Indonesia, 7 </a:t>
            </a:r>
            <a:r>
              <a:rPr lang="en-US" sz="1200" dirty="0" err="1" smtClean="0"/>
              <a:t>Juli</a:t>
            </a:r>
            <a:r>
              <a:rPr lang="en-US" sz="1200" dirty="0" smtClean="0"/>
              <a:t> 2016</a:t>
            </a:r>
            <a:endParaRPr lang="en-US" sz="1200" dirty="0"/>
          </a:p>
        </p:txBody>
      </p:sp>
    </p:spTree>
    <p:extLst>
      <p:ext uri="{BB962C8B-B14F-4D97-AF65-F5344CB8AC3E}">
        <p14:creationId xmlns:p14="http://schemas.microsoft.com/office/powerpoint/2010/main" val="105302726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76200"/>
            <a:ext cx="8229600" cy="1143000"/>
          </a:xfrm>
        </p:spPr>
        <p:txBody>
          <a:bodyPr/>
          <a:lstStyle/>
          <a:p>
            <a:r>
              <a:rPr lang="en-US" dirty="0" err="1" smtClean="0"/>
              <a:t>Ringkasan</a:t>
            </a:r>
            <a:r>
              <a:rPr lang="en-US" dirty="0" smtClean="0"/>
              <a:t> </a:t>
            </a:r>
            <a:r>
              <a:rPr lang="en-US" dirty="0" err="1" smtClean="0"/>
              <a:t>dan</a:t>
            </a:r>
            <a:r>
              <a:rPr lang="en-US" dirty="0" smtClean="0"/>
              <a:t> </a:t>
            </a:r>
            <a:r>
              <a:rPr lang="en-US" dirty="0" err="1" smtClean="0"/>
              <a:t>Rekomendasi</a:t>
            </a:r>
            <a:endParaRPr lang="en-US" dirty="0"/>
          </a:p>
        </p:txBody>
      </p:sp>
      <p:sp>
        <p:nvSpPr>
          <p:cNvPr id="3" name="Content Placeholder 2"/>
          <p:cNvSpPr>
            <a:spLocks noGrp="1"/>
          </p:cNvSpPr>
          <p:nvPr>
            <p:ph idx="1"/>
          </p:nvPr>
        </p:nvSpPr>
        <p:spPr>
          <a:xfrm>
            <a:off x="457200" y="1371600"/>
            <a:ext cx="8229600" cy="6324600"/>
          </a:xfrm>
        </p:spPr>
        <p:txBody>
          <a:bodyPr>
            <a:normAutofit fontScale="47500" lnSpcReduction="20000"/>
          </a:bodyPr>
          <a:lstStyle/>
          <a:p>
            <a:pPr marL="514350" indent="-514350">
              <a:buFont typeface="+mj-lt"/>
              <a:buAutoNum type="arabicPeriod"/>
            </a:pPr>
            <a:r>
              <a:rPr lang="en-US" dirty="0" err="1" smtClean="0"/>
              <a:t>Adopsi</a:t>
            </a:r>
            <a:r>
              <a:rPr lang="en-US" dirty="0" smtClean="0"/>
              <a:t> advance technology </a:t>
            </a:r>
            <a:r>
              <a:rPr lang="en-US" dirty="0" err="1" smtClean="0"/>
              <a:t>akan</a:t>
            </a:r>
            <a:r>
              <a:rPr lang="en-US" dirty="0" smtClean="0"/>
              <a:t> </a:t>
            </a:r>
            <a:r>
              <a:rPr lang="en-US" dirty="0" err="1" smtClean="0"/>
              <a:t>memberikan</a:t>
            </a:r>
            <a:r>
              <a:rPr lang="en-US" dirty="0" smtClean="0"/>
              <a:t> </a:t>
            </a:r>
            <a:r>
              <a:rPr lang="en-US" dirty="0" err="1" smtClean="0"/>
              <a:t>manfaat</a:t>
            </a:r>
            <a:r>
              <a:rPr lang="en-US" dirty="0" smtClean="0"/>
              <a:t> </a:t>
            </a:r>
            <a:r>
              <a:rPr lang="en-US" dirty="0" err="1" smtClean="0"/>
              <a:t>dalam</a:t>
            </a:r>
            <a:r>
              <a:rPr lang="en-US" dirty="0" smtClean="0"/>
              <a:t> </a:t>
            </a:r>
            <a:r>
              <a:rPr lang="en-US" dirty="0" err="1" smtClean="0"/>
              <a:t>penurunan</a:t>
            </a:r>
            <a:r>
              <a:rPr lang="en-US" dirty="0" smtClean="0"/>
              <a:t> </a:t>
            </a:r>
            <a:r>
              <a:rPr lang="en-US" dirty="0" err="1" smtClean="0"/>
              <a:t>pencemaran</a:t>
            </a:r>
            <a:r>
              <a:rPr lang="en-US" dirty="0" smtClean="0"/>
              <a:t> </a:t>
            </a:r>
            <a:r>
              <a:rPr lang="en-US" dirty="0" err="1" smtClean="0"/>
              <a:t>udara</a:t>
            </a:r>
            <a:r>
              <a:rPr lang="en-US" dirty="0" smtClean="0"/>
              <a:t> </a:t>
            </a:r>
            <a:r>
              <a:rPr lang="en-US" dirty="0" err="1" smtClean="0"/>
              <a:t>dan</a:t>
            </a:r>
            <a:r>
              <a:rPr lang="en-US" dirty="0" smtClean="0"/>
              <a:t> </a:t>
            </a:r>
            <a:r>
              <a:rPr lang="en-US" dirty="0" err="1" smtClean="0"/>
              <a:t>peningkatan</a:t>
            </a:r>
            <a:r>
              <a:rPr lang="en-US" dirty="0" smtClean="0"/>
              <a:t> </a:t>
            </a:r>
            <a:r>
              <a:rPr lang="en-US" dirty="0" err="1" smtClean="0"/>
              <a:t>daya</a:t>
            </a:r>
            <a:r>
              <a:rPr lang="en-US" dirty="0" smtClean="0"/>
              <a:t> </a:t>
            </a:r>
            <a:r>
              <a:rPr lang="en-US" dirty="0" err="1" smtClean="0"/>
              <a:t>saing</a:t>
            </a:r>
            <a:r>
              <a:rPr lang="en-US" dirty="0" smtClean="0"/>
              <a:t> </a:t>
            </a:r>
            <a:r>
              <a:rPr lang="en-US" dirty="0" err="1" smtClean="0"/>
              <a:t>industri</a:t>
            </a:r>
            <a:r>
              <a:rPr lang="en-US" dirty="0" smtClean="0"/>
              <a:t> (</a:t>
            </a:r>
            <a:r>
              <a:rPr lang="en-US" dirty="0" err="1" smtClean="0"/>
              <a:t>minyak</a:t>
            </a:r>
            <a:r>
              <a:rPr lang="en-US" dirty="0" smtClean="0"/>
              <a:t> </a:t>
            </a:r>
            <a:r>
              <a:rPr lang="en-US" dirty="0" err="1" smtClean="0"/>
              <a:t>dan</a:t>
            </a:r>
            <a:r>
              <a:rPr lang="en-US" dirty="0" smtClean="0"/>
              <a:t> </a:t>
            </a:r>
            <a:r>
              <a:rPr lang="en-US" dirty="0" err="1" smtClean="0"/>
              <a:t>otomotif</a:t>
            </a:r>
            <a:r>
              <a:rPr lang="en-US" dirty="0" smtClean="0"/>
              <a:t>)</a:t>
            </a:r>
          </a:p>
          <a:p>
            <a:pPr marL="514350" indent="-514350">
              <a:buFont typeface="+mj-lt"/>
              <a:buAutoNum type="arabicPeriod"/>
            </a:pPr>
            <a:r>
              <a:rPr lang="en-US" dirty="0" smtClean="0"/>
              <a:t>Existing </a:t>
            </a:r>
            <a:r>
              <a:rPr lang="en-US" dirty="0" smtClean="0"/>
              <a:t>Imported Fuels:  </a:t>
            </a:r>
            <a:r>
              <a:rPr lang="en-US" dirty="0" err="1" smtClean="0"/>
              <a:t>Impor</a:t>
            </a:r>
            <a:r>
              <a:rPr lang="en-US" dirty="0" smtClean="0"/>
              <a:t> BBM </a:t>
            </a:r>
            <a:r>
              <a:rPr lang="en-US" dirty="0" err="1" smtClean="0"/>
              <a:t>saat</a:t>
            </a:r>
            <a:r>
              <a:rPr lang="en-US" dirty="0" smtClean="0"/>
              <a:t> </a:t>
            </a:r>
            <a:r>
              <a:rPr lang="en-US" dirty="0" err="1" smtClean="0"/>
              <a:t>ini</a:t>
            </a:r>
            <a:r>
              <a:rPr lang="en-US" dirty="0" smtClean="0"/>
              <a:t> </a:t>
            </a:r>
            <a:r>
              <a:rPr lang="en-US" dirty="0" err="1" smtClean="0"/>
              <a:t>sekitar</a:t>
            </a:r>
            <a:r>
              <a:rPr lang="en-US" dirty="0" smtClean="0"/>
              <a:t> 12 </a:t>
            </a:r>
            <a:r>
              <a:rPr lang="en-US" dirty="0" err="1" smtClean="0"/>
              <a:t>juta</a:t>
            </a:r>
            <a:r>
              <a:rPr lang="en-US" dirty="0" smtClean="0"/>
              <a:t> KL/</a:t>
            </a:r>
            <a:r>
              <a:rPr lang="en-US" dirty="0" err="1" smtClean="0"/>
              <a:t>tahun</a:t>
            </a:r>
            <a:r>
              <a:rPr lang="en-US" dirty="0" smtClean="0"/>
              <a:t> (</a:t>
            </a:r>
            <a:r>
              <a:rPr lang="en-US" dirty="0" err="1" smtClean="0"/>
              <a:t>Bensin</a:t>
            </a:r>
            <a:r>
              <a:rPr lang="en-US" dirty="0" smtClean="0"/>
              <a:t>) </a:t>
            </a:r>
            <a:r>
              <a:rPr lang="en-US" dirty="0" err="1" smtClean="0"/>
              <a:t>dan</a:t>
            </a:r>
            <a:r>
              <a:rPr lang="en-US" dirty="0" smtClean="0"/>
              <a:t> 3 </a:t>
            </a:r>
            <a:r>
              <a:rPr lang="en-US" dirty="0" err="1" smtClean="0"/>
              <a:t>juta</a:t>
            </a:r>
            <a:r>
              <a:rPr lang="en-US" dirty="0" smtClean="0"/>
              <a:t> KL/</a:t>
            </a:r>
            <a:r>
              <a:rPr lang="en-US" dirty="0" err="1" smtClean="0"/>
              <a:t>tahun</a:t>
            </a:r>
            <a:r>
              <a:rPr lang="en-US" dirty="0" smtClean="0"/>
              <a:t> (Solar) </a:t>
            </a:r>
            <a:r>
              <a:rPr lang="en-US" dirty="0" err="1" smtClean="0"/>
              <a:t>dengan</a:t>
            </a:r>
            <a:r>
              <a:rPr lang="en-US" dirty="0" smtClean="0"/>
              <a:t> total </a:t>
            </a:r>
            <a:r>
              <a:rPr lang="en-US" dirty="0" err="1" smtClean="0"/>
              <a:t>nilai</a:t>
            </a:r>
            <a:r>
              <a:rPr lang="en-US" dirty="0" smtClean="0"/>
              <a:t> </a:t>
            </a:r>
            <a:r>
              <a:rPr lang="en-US" dirty="0" err="1" smtClean="0"/>
              <a:t>Rp</a:t>
            </a:r>
            <a:r>
              <a:rPr lang="en-US" dirty="0" smtClean="0"/>
              <a:t> 78 T.</a:t>
            </a:r>
          </a:p>
          <a:p>
            <a:pPr marL="514350" indent="-514350">
              <a:buFont typeface="+mj-lt"/>
              <a:buAutoNum type="arabicPeriod"/>
            </a:pPr>
            <a:r>
              <a:rPr lang="en-US" dirty="0" err="1" smtClean="0"/>
              <a:t>Berdasarkan</a:t>
            </a:r>
            <a:r>
              <a:rPr lang="en-US" dirty="0" smtClean="0"/>
              <a:t> benchmarking </a:t>
            </a:r>
            <a:r>
              <a:rPr lang="en-US" dirty="0" err="1" smtClean="0"/>
              <a:t>harga</a:t>
            </a:r>
            <a:r>
              <a:rPr lang="en-US" dirty="0" smtClean="0"/>
              <a:t> MOPS (Australia </a:t>
            </a:r>
            <a:r>
              <a:rPr lang="en-US" dirty="0" err="1" smtClean="0"/>
              <a:t>dan</a:t>
            </a:r>
            <a:r>
              <a:rPr lang="en-US" dirty="0" smtClean="0"/>
              <a:t> Malaysia) </a:t>
            </a:r>
            <a:r>
              <a:rPr lang="en-US" dirty="0" err="1" smtClean="0"/>
              <a:t>serta</a:t>
            </a:r>
            <a:r>
              <a:rPr lang="en-US" dirty="0" smtClean="0"/>
              <a:t> </a:t>
            </a:r>
            <a:r>
              <a:rPr lang="en-US" dirty="0" err="1" smtClean="0"/>
              <a:t>harga</a:t>
            </a:r>
            <a:r>
              <a:rPr lang="en-US" dirty="0" smtClean="0"/>
              <a:t> </a:t>
            </a:r>
            <a:r>
              <a:rPr lang="en-US" dirty="0" err="1" smtClean="0"/>
              <a:t>perolehan</a:t>
            </a:r>
            <a:r>
              <a:rPr lang="en-US" dirty="0" smtClean="0"/>
              <a:t> (HPP </a:t>
            </a:r>
            <a:r>
              <a:rPr lang="en-US" dirty="0" err="1" smtClean="0"/>
              <a:t>atau</a:t>
            </a:r>
            <a:r>
              <a:rPr lang="en-US" dirty="0" smtClean="0"/>
              <a:t> Cost of Goods Sold) Amerika </a:t>
            </a:r>
            <a:r>
              <a:rPr lang="en-US" dirty="0" err="1" smtClean="0"/>
              <a:t>Serikta</a:t>
            </a:r>
            <a:r>
              <a:rPr lang="en-US" dirty="0" smtClean="0"/>
              <a:t>:</a:t>
            </a:r>
          </a:p>
          <a:p>
            <a:pPr marL="914400" lvl="1" indent="-395288">
              <a:buFont typeface="+mj-lt"/>
              <a:buAutoNum type="arabicPeriod"/>
            </a:pPr>
            <a:r>
              <a:rPr lang="en-US" dirty="0" err="1" smtClean="0"/>
              <a:t>Opsi</a:t>
            </a:r>
            <a:r>
              <a:rPr lang="en-US" dirty="0" smtClean="0"/>
              <a:t> 1:  Partial Imported Fuels for Euro 4 Standard.  </a:t>
            </a:r>
            <a:r>
              <a:rPr lang="en-US" dirty="0" err="1" smtClean="0"/>
              <a:t>Proyeksi</a:t>
            </a:r>
            <a:r>
              <a:rPr lang="en-US" dirty="0" smtClean="0"/>
              <a:t> </a:t>
            </a:r>
            <a:r>
              <a:rPr lang="en-US" dirty="0" err="1" smtClean="0"/>
              <a:t>kebutuhan</a:t>
            </a:r>
            <a:r>
              <a:rPr lang="en-US" dirty="0" smtClean="0"/>
              <a:t> BBM </a:t>
            </a:r>
            <a:r>
              <a:rPr lang="en-US" dirty="0" err="1" smtClean="0"/>
              <a:t>untuk</a:t>
            </a:r>
            <a:r>
              <a:rPr lang="en-US" dirty="0" smtClean="0"/>
              <a:t> </a:t>
            </a:r>
            <a:r>
              <a:rPr lang="en-US" dirty="0" err="1" smtClean="0"/>
              <a:t>memenuhi</a:t>
            </a:r>
            <a:r>
              <a:rPr lang="en-US" dirty="0" smtClean="0"/>
              <a:t> </a:t>
            </a:r>
            <a:r>
              <a:rPr lang="en-US" dirty="0" err="1" smtClean="0"/>
              <a:t>Kendaraan</a:t>
            </a:r>
            <a:r>
              <a:rPr lang="en-US" dirty="0" smtClean="0"/>
              <a:t> Standard Euro 4 </a:t>
            </a:r>
            <a:r>
              <a:rPr lang="en-US" dirty="0" err="1" smtClean="0"/>
              <a:t>pada</a:t>
            </a:r>
            <a:r>
              <a:rPr lang="en-US" dirty="0" smtClean="0"/>
              <a:t> 2017 </a:t>
            </a:r>
            <a:r>
              <a:rPr lang="en-US" dirty="0" err="1" smtClean="0"/>
              <a:t>ketika</a:t>
            </a:r>
            <a:r>
              <a:rPr lang="en-US" dirty="0" smtClean="0"/>
              <a:t> </a:t>
            </a:r>
            <a:r>
              <a:rPr lang="en-US" dirty="0" err="1" smtClean="0"/>
              <a:t>diterapkan</a:t>
            </a:r>
            <a:r>
              <a:rPr lang="en-US" dirty="0" smtClean="0"/>
              <a:t> </a:t>
            </a:r>
            <a:r>
              <a:rPr lang="en-US" dirty="0" err="1" smtClean="0"/>
              <a:t>pada</a:t>
            </a:r>
            <a:r>
              <a:rPr lang="en-US" dirty="0" smtClean="0"/>
              <a:t> 2017 </a:t>
            </a:r>
            <a:r>
              <a:rPr lang="en-US" dirty="0" err="1" smtClean="0"/>
              <a:t>adalah</a:t>
            </a:r>
            <a:r>
              <a:rPr lang="en-US" dirty="0" smtClean="0"/>
              <a:t> 5,3 </a:t>
            </a:r>
            <a:r>
              <a:rPr lang="en-US" dirty="0" err="1" smtClean="0"/>
              <a:t>juta</a:t>
            </a:r>
            <a:r>
              <a:rPr lang="en-US" dirty="0" smtClean="0"/>
              <a:t> KL/</a:t>
            </a:r>
            <a:r>
              <a:rPr lang="en-US" dirty="0" err="1" smtClean="0"/>
              <a:t>tahun</a:t>
            </a:r>
            <a:r>
              <a:rPr lang="en-US" dirty="0" smtClean="0"/>
              <a:t> (</a:t>
            </a:r>
            <a:r>
              <a:rPr lang="en-US" dirty="0" err="1" smtClean="0"/>
              <a:t>Bensin</a:t>
            </a:r>
            <a:r>
              <a:rPr lang="en-US" dirty="0" smtClean="0"/>
              <a:t>) </a:t>
            </a:r>
            <a:r>
              <a:rPr lang="en-US" dirty="0" err="1" smtClean="0"/>
              <a:t>dan</a:t>
            </a:r>
            <a:r>
              <a:rPr lang="en-US" dirty="0" smtClean="0"/>
              <a:t> 2,37 KL/</a:t>
            </a:r>
            <a:r>
              <a:rPr lang="en-US" dirty="0" err="1" smtClean="0"/>
              <a:t>tahun</a:t>
            </a:r>
            <a:r>
              <a:rPr lang="en-US" dirty="0" smtClean="0"/>
              <a:t> (Solar) </a:t>
            </a:r>
            <a:r>
              <a:rPr lang="en-US" dirty="0" err="1" smtClean="0"/>
              <a:t>dengan</a:t>
            </a:r>
            <a:r>
              <a:rPr lang="en-US" dirty="0" smtClean="0"/>
              <a:t> total </a:t>
            </a:r>
            <a:r>
              <a:rPr lang="en-US" dirty="0" err="1" smtClean="0"/>
              <a:t>nila</a:t>
            </a:r>
            <a:r>
              <a:rPr lang="en-US" dirty="0" smtClean="0"/>
              <a:t> </a:t>
            </a:r>
            <a:r>
              <a:rPr lang="en-US" dirty="0" err="1" smtClean="0"/>
              <a:t>Rp</a:t>
            </a:r>
            <a:r>
              <a:rPr lang="en-US" dirty="0" smtClean="0"/>
              <a:t> 33,8 T:</a:t>
            </a:r>
          </a:p>
          <a:p>
            <a:pPr marL="1371600" lvl="2" indent="-452438">
              <a:buFont typeface="+mj-lt"/>
              <a:buAutoNum type="arabicPeriod"/>
            </a:pPr>
            <a:r>
              <a:rPr lang="en-US" dirty="0" err="1" smtClean="0"/>
              <a:t>Dipenuhi</a:t>
            </a:r>
            <a:r>
              <a:rPr lang="en-US" dirty="0" smtClean="0"/>
              <a:t> </a:t>
            </a:r>
            <a:r>
              <a:rPr lang="en-US" dirty="0" err="1" smtClean="0"/>
              <a:t>hanya</a:t>
            </a:r>
            <a:r>
              <a:rPr lang="en-US" dirty="0" smtClean="0"/>
              <a:t> </a:t>
            </a:r>
            <a:r>
              <a:rPr lang="en-US" dirty="0" err="1" smtClean="0"/>
              <a:t>dengan</a:t>
            </a:r>
            <a:r>
              <a:rPr lang="en-US" dirty="0" smtClean="0"/>
              <a:t> </a:t>
            </a:r>
            <a:r>
              <a:rPr lang="en-US" dirty="0" err="1" smtClean="0"/>
              <a:t>mengganti</a:t>
            </a:r>
            <a:r>
              <a:rPr lang="en-US" dirty="0" smtClean="0"/>
              <a:t> </a:t>
            </a:r>
            <a:r>
              <a:rPr lang="en-US" dirty="0" err="1" smtClean="0"/>
              <a:t>jenis</a:t>
            </a:r>
            <a:r>
              <a:rPr lang="en-US" dirty="0" smtClean="0"/>
              <a:t> BBM </a:t>
            </a:r>
            <a:r>
              <a:rPr lang="en-US" dirty="0" err="1" smtClean="0"/>
              <a:t>impor</a:t>
            </a:r>
            <a:r>
              <a:rPr lang="en-US" dirty="0" smtClean="0"/>
              <a:t> </a:t>
            </a:r>
            <a:r>
              <a:rPr lang="en-US" dirty="0" err="1" smtClean="0"/>
              <a:t>saat</a:t>
            </a:r>
            <a:r>
              <a:rPr lang="en-US" dirty="0" smtClean="0"/>
              <a:t> </a:t>
            </a:r>
            <a:r>
              <a:rPr lang="en-US" dirty="0" err="1" smtClean="0"/>
              <a:t>ini</a:t>
            </a:r>
            <a:r>
              <a:rPr lang="en-US" dirty="0" smtClean="0"/>
              <a:t> </a:t>
            </a:r>
            <a:r>
              <a:rPr lang="en-US" dirty="0" err="1" smtClean="0"/>
              <a:t>dengan</a:t>
            </a:r>
            <a:r>
              <a:rPr lang="en-US" dirty="0" smtClean="0"/>
              <a:t> </a:t>
            </a:r>
            <a:r>
              <a:rPr lang="en-US" dirty="0" err="1" smtClean="0"/>
              <a:t>kualitas</a:t>
            </a:r>
            <a:r>
              <a:rPr lang="en-US" dirty="0" smtClean="0"/>
              <a:t> yang </a:t>
            </a:r>
            <a:r>
              <a:rPr lang="en-US" dirty="0" err="1" smtClean="0"/>
              <a:t>sesuai</a:t>
            </a:r>
            <a:r>
              <a:rPr lang="en-US" dirty="0" smtClean="0"/>
              <a:t> </a:t>
            </a:r>
            <a:r>
              <a:rPr lang="en-US" dirty="0" err="1" smtClean="0"/>
              <a:t>kebutuhan</a:t>
            </a:r>
            <a:r>
              <a:rPr lang="en-US" dirty="0" smtClean="0"/>
              <a:t> Standard Euro 4.</a:t>
            </a:r>
          </a:p>
          <a:p>
            <a:pPr marL="1371600" lvl="2" indent="-452438">
              <a:buFont typeface="+mj-lt"/>
              <a:buAutoNum type="arabicPeriod"/>
            </a:pPr>
            <a:r>
              <a:rPr lang="en-US" dirty="0" err="1" smtClean="0"/>
              <a:t>Dengan</a:t>
            </a:r>
            <a:r>
              <a:rPr lang="en-US" dirty="0" smtClean="0"/>
              <a:t> kata lain </a:t>
            </a:r>
            <a:r>
              <a:rPr lang="en-US" dirty="0" err="1" smtClean="0"/>
              <a:t>tidak</a:t>
            </a:r>
            <a:r>
              <a:rPr lang="en-US" dirty="0" smtClean="0"/>
              <a:t> </a:t>
            </a:r>
            <a:r>
              <a:rPr lang="en-US" dirty="0" err="1" smtClean="0"/>
              <a:t>ada</a:t>
            </a:r>
            <a:r>
              <a:rPr lang="en-US" dirty="0" smtClean="0"/>
              <a:t> </a:t>
            </a:r>
            <a:r>
              <a:rPr lang="en-US" dirty="0" err="1" smtClean="0"/>
              <a:t>penambahan</a:t>
            </a:r>
            <a:r>
              <a:rPr lang="en-US" dirty="0" smtClean="0"/>
              <a:t> volume </a:t>
            </a:r>
            <a:r>
              <a:rPr lang="en-US" dirty="0" err="1" smtClean="0"/>
              <a:t>impor</a:t>
            </a:r>
            <a:r>
              <a:rPr lang="en-US" dirty="0" smtClean="0"/>
              <a:t> </a:t>
            </a:r>
            <a:r>
              <a:rPr lang="en-US" dirty="0" err="1" smtClean="0"/>
              <a:t>dari</a:t>
            </a:r>
            <a:r>
              <a:rPr lang="en-US" dirty="0" smtClean="0"/>
              <a:t> </a:t>
            </a:r>
            <a:r>
              <a:rPr lang="en-US" dirty="0" err="1" smtClean="0"/>
              <a:t>exisiting</a:t>
            </a:r>
            <a:r>
              <a:rPr lang="en-US" dirty="0" smtClean="0"/>
              <a:t> imported fuels.</a:t>
            </a:r>
          </a:p>
          <a:p>
            <a:pPr marL="1371600" lvl="2" indent="-452438">
              <a:buFont typeface="+mj-lt"/>
              <a:buAutoNum type="arabicPeriod"/>
            </a:pPr>
            <a:r>
              <a:rPr lang="en-US" dirty="0" err="1" smtClean="0"/>
              <a:t>Opsi</a:t>
            </a:r>
            <a:r>
              <a:rPr lang="en-US" dirty="0" smtClean="0"/>
              <a:t> </a:t>
            </a:r>
            <a:r>
              <a:rPr lang="en-US" dirty="0" err="1" smtClean="0"/>
              <a:t>ini</a:t>
            </a:r>
            <a:r>
              <a:rPr lang="en-US" dirty="0" smtClean="0"/>
              <a:t> </a:t>
            </a:r>
            <a:r>
              <a:rPr lang="en-US" dirty="0" err="1" smtClean="0"/>
              <a:t>lebih</a:t>
            </a:r>
            <a:r>
              <a:rPr lang="en-US" dirty="0" smtClean="0"/>
              <a:t> </a:t>
            </a:r>
            <a:r>
              <a:rPr lang="en-US" dirty="0" err="1" smtClean="0"/>
              <a:t>murah</a:t>
            </a:r>
            <a:r>
              <a:rPr lang="en-US" dirty="0" smtClean="0"/>
              <a:t> </a:t>
            </a:r>
            <a:r>
              <a:rPr lang="en-US" dirty="0" err="1" smtClean="0"/>
              <a:t>Rp</a:t>
            </a:r>
            <a:r>
              <a:rPr lang="en-US" dirty="0" smtClean="0"/>
              <a:t> 6,088 T </a:t>
            </a:r>
            <a:r>
              <a:rPr lang="en-US" dirty="0" err="1" smtClean="0"/>
              <a:t>dibandingkan</a:t>
            </a:r>
            <a:r>
              <a:rPr lang="en-US" dirty="0" smtClean="0"/>
              <a:t> Existing Imported Fuels.</a:t>
            </a:r>
          </a:p>
          <a:p>
            <a:pPr marL="914400" lvl="1" indent="-395288">
              <a:buFont typeface="+mj-lt"/>
              <a:buAutoNum type="arabicPeriod"/>
            </a:pPr>
            <a:r>
              <a:rPr lang="en-US" dirty="0" err="1" smtClean="0"/>
              <a:t>Opsi</a:t>
            </a:r>
            <a:r>
              <a:rPr lang="en-US" dirty="0" smtClean="0"/>
              <a:t> 2:  Total Shifting to Imported Fuels for Euro 4 Standard.   Ada </a:t>
            </a:r>
            <a:r>
              <a:rPr lang="en-US" dirty="0" err="1" smtClean="0"/>
              <a:t>baiknya</a:t>
            </a:r>
            <a:r>
              <a:rPr lang="en-US" dirty="0" smtClean="0"/>
              <a:t> </a:t>
            </a:r>
            <a:r>
              <a:rPr lang="en-US" dirty="0" err="1" smtClean="0"/>
              <a:t>seluruh</a:t>
            </a:r>
            <a:r>
              <a:rPr lang="en-US" dirty="0" smtClean="0"/>
              <a:t> volume existing </a:t>
            </a:r>
            <a:r>
              <a:rPr lang="en-US" dirty="0" err="1" smtClean="0"/>
              <a:t>impor</a:t>
            </a:r>
            <a:r>
              <a:rPr lang="en-US" dirty="0" smtClean="0"/>
              <a:t> BBM </a:t>
            </a:r>
            <a:r>
              <a:rPr lang="en-US" dirty="0" err="1" smtClean="0"/>
              <a:t>diganti</a:t>
            </a:r>
            <a:r>
              <a:rPr lang="en-US" dirty="0" smtClean="0"/>
              <a:t> </a:t>
            </a:r>
            <a:r>
              <a:rPr lang="en-US" dirty="0" err="1" smtClean="0"/>
              <a:t>dengan</a:t>
            </a:r>
            <a:r>
              <a:rPr lang="en-US" dirty="0" smtClean="0"/>
              <a:t> BBM yang </a:t>
            </a:r>
            <a:r>
              <a:rPr lang="en-US" dirty="0" err="1" smtClean="0"/>
              <a:t>kualitasnya</a:t>
            </a:r>
            <a:r>
              <a:rPr lang="en-US" dirty="0" smtClean="0"/>
              <a:t> </a:t>
            </a:r>
            <a:r>
              <a:rPr lang="en-US" dirty="0" err="1" smtClean="0"/>
              <a:t>sesuai</a:t>
            </a:r>
            <a:r>
              <a:rPr lang="en-US" dirty="0" smtClean="0"/>
              <a:t> </a:t>
            </a:r>
            <a:r>
              <a:rPr lang="en-US" dirty="0" err="1" smtClean="0"/>
              <a:t>dengan</a:t>
            </a:r>
            <a:r>
              <a:rPr lang="en-US" dirty="0" smtClean="0"/>
              <a:t> </a:t>
            </a:r>
            <a:r>
              <a:rPr lang="en-US" dirty="0" err="1" smtClean="0"/>
              <a:t>Kebutuhan</a:t>
            </a:r>
            <a:r>
              <a:rPr lang="en-US" dirty="0" smtClean="0"/>
              <a:t> </a:t>
            </a:r>
            <a:r>
              <a:rPr lang="en-US" dirty="0" err="1" smtClean="0"/>
              <a:t>Kendaraan</a:t>
            </a:r>
            <a:r>
              <a:rPr lang="en-US" dirty="0" smtClean="0"/>
              <a:t> Standard Euro 4 yang </a:t>
            </a:r>
            <a:r>
              <a:rPr lang="en-US" dirty="0" err="1" smtClean="0"/>
              <a:t>mencapai</a:t>
            </a:r>
            <a:r>
              <a:rPr lang="en-US" dirty="0" smtClean="0"/>
              <a:t> </a:t>
            </a:r>
            <a:r>
              <a:rPr lang="en-US" dirty="0" err="1" smtClean="0"/>
              <a:t>sekitar</a:t>
            </a:r>
            <a:r>
              <a:rPr lang="en-US" dirty="0" smtClean="0"/>
              <a:t> 12 </a:t>
            </a:r>
            <a:r>
              <a:rPr lang="en-US" dirty="0" err="1" smtClean="0"/>
              <a:t>juta</a:t>
            </a:r>
            <a:r>
              <a:rPr lang="en-US" dirty="0" smtClean="0"/>
              <a:t> KL/</a:t>
            </a:r>
            <a:r>
              <a:rPr lang="en-US" dirty="0" err="1" smtClean="0"/>
              <a:t>tahun</a:t>
            </a:r>
            <a:r>
              <a:rPr lang="en-US" dirty="0" smtClean="0"/>
              <a:t> (</a:t>
            </a:r>
            <a:r>
              <a:rPr lang="en-US" dirty="0" err="1" smtClean="0"/>
              <a:t>Bensin</a:t>
            </a:r>
            <a:r>
              <a:rPr lang="en-US" dirty="0" smtClean="0"/>
              <a:t>) </a:t>
            </a:r>
            <a:r>
              <a:rPr lang="en-US" dirty="0" err="1" smtClean="0"/>
              <a:t>dan</a:t>
            </a:r>
            <a:r>
              <a:rPr lang="en-US" dirty="0" smtClean="0"/>
              <a:t> 3 </a:t>
            </a:r>
            <a:r>
              <a:rPr lang="en-US" dirty="0" err="1" smtClean="0"/>
              <a:t>juta</a:t>
            </a:r>
            <a:r>
              <a:rPr lang="en-US" dirty="0" smtClean="0"/>
              <a:t> KL/</a:t>
            </a:r>
            <a:r>
              <a:rPr lang="en-US" dirty="0" err="1" smtClean="0"/>
              <a:t>tahun</a:t>
            </a:r>
            <a:r>
              <a:rPr lang="en-US" dirty="0" smtClean="0"/>
              <a:t> (Solar) </a:t>
            </a:r>
            <a:r>
              <a:rPr lang="en-US" dirty="0" err="1" smtClean="0"/>
              <a:t>dengan</a:t>
            </a:r>
            <a:r>
              <a:rPr lang="en-US" dirty="0" smtClean="0"/>
              <a:t> total </a:t>
            </a:r>
            <a:r>
              <a:rPr lang="en-US" dirty="0" err="1" smtClean="0"/>
              <a:t>nilai</a:t>
            </a:r>
            <a:r>
              <a:rPr lang="en-US" dirty="0" smtClean="0"/>
              <a:t> </a:t>
            </a:r>
            <a:r>
              <a:rPr lang="en-US" dirty="0" err="1" smtClean="0"/>
              <a:t>Rp</a:t>
            </a:r>
            <a:r>
              <a:rPr lang="en-US" dirty="0" smtClean="0"/>
              <a:t> 66,6 T.</a:t>
            </a:r>
          </a:p>
          <a:p>
            <a:pPr marL="1371600" lvl="2" indent="-452438">
              <a:buFont typeface="+mj-lt"/>
              <a:buAutoNum type="arabicPeriod"/>
            </a:pPr>
            <a:r>
              <a:rPr lang="en-US" dirty="0" err="1" smtClean="0"/>
              <a:t>Opsi</a:t>
            </a:r>
            <a:r>
              <a:rPr lang="en-US" dirty="0" smtClean="0"/>
              <a:t> </a:t>
            </a:r>
            <a:r>
              <a:rPr lang="en-US" dirty="0" err="1" smtClean="0"/>
              <a:t>ini</a:t>
            </a:r>
            <a:r>
              <a:rPr lang="en-US" dirty="0" smtClean="0"/>
              <a:t> </a:t>
            </a:r>
            <a:r>
              <a:rPr lang="en-US" dirty="0" err="1" smtClean="0"/>
              <a:t>lebih</a:t>
            </a:r>
            <a:r>
              <a:rPr lang="en-US" dirty="0" smtClean="0"/>
              <a:t> </a:t>
            </a:r>
            <a:r>
              <a:rPr lang="en-US" dirty="0" err="1" smtClean="0"/>
              <a:t>murah</a:t>
            </a:r>
            <a:r>
              <a:rPr lang="en-US" dirty="0" smtClean="0"/>
              <a:t>  </a:t>
            </a:r>
            <a:r>
              <a:rPr lang="en-US" dirty="0" err="1" smtClean="0"/>
              <a:t>Rp</a:t>
            </a:r>
            <a:r>
              <a:rPr lang="en-US" dirty="0" smtClean="0"/>
              <a:t> 11,4 T </a:t>
            </a:r>
            <a:r>
              <a:rPr lang="en-US" dirty="0" err="1" smtClean="0"/>
              <a:t>dibandingkan</a:t>
            </a:r>
            <a:r>
              <a:rPr lang="en-US" dirty="0" smtClean="0"/>
              <a:t> Existing Imported Fuels.</a:t>
            </a:r>
          </a:p>
          <a:p>
            <a:pPr marL="519113" indent="-519113">
              <a:buFont typeface="+mj-lt"/>
              <a:buAutoNum type="arabicPeriod"/>
            </a:pPr>
            <a:r>
              <a:rPr lang="en-US" dirty="0" err="1" smtClean="0"/>
              <a:t>Harus</a:t>
            </a:r>
            <a:r>
              <a:rPr lang="en-US" dirty="0" smtClean="0"/>
              <a:t> </a:t>
            </a:r>
            <a:r>
              <a:rPr lang="en-US" dirty="0" err="1" smtClean="0"/>
              <a:t>ada</a:t>
            </a:r>
            <a:r>
              <a:rPr lang="en-US" dirty="0" smtClean="0"/>
              <a:t> </a:t>
            </a:r>
            <a:r>
              <a:rPr lang="en-US" dirty="0" err="1" smtClean="0"/>
              <a:t>Reformulasi</a:t>
            </a:r>
            <a:r>
              <a:rPr lang="en-US" dirty="0" smtClean="0"/>
              <a:t> </a:t>
            </a:r>
            <a:r>
              <a:rPr lang="en-US" dirty="0" err="1" smtClean="0"/>
              <a:t>Harga</a:t>
            </a:r>
            <a:r>
              <a:rPr lang="en-US" dirty="0" smtClean="0"/>
              <a:t> MOPS </a:t>
            </a:r>
            <a:r>
              <a:rPr lang="en-US" dirty="0" err="1" smtClean="0"/>
              <a:t>sesuai</a:t>
            </a:r>
            <a:r>
              <a:rPr lang="en-US" dirty="0" smtClean="0"/>
              <a:t> </a:t>
            </a:r>
            <a:r>
              <a:rPr lang="en-US" dirty="0" err="1" smtClean="0"/>
              <a:t>dengan</a:t>
            </a:r>
            <a:r>
              <a:rPr lang="en-US" dirty="0" smtClean="0"/>
              <a:t> </a:t>
            </a:r>
            <a:r>
              <a:rPr lang="en-US" dirty="0" err="1" smtClean="0"/>
              <a:t>fakta</a:t>
            </a:r>
            <a:r>
              <a:rPr lang="en-US" dirty="0" smtClean="0"/>
              <a:t> </a:t>
            </a:r>
            <a:r>
              <a:rPr lang="en-US" dirty="0" err="1" smtClean="0"/>
              <a:t>harga</a:t>
            </a:r>
            <a:r>
              <a:rPr lang="en-US" dirty="0" smtClean="0"/>
              <a:t> </a:t>
            </a:r>
            <a:r>
              <a:rPr lang="en-US" dirty="0" err="1" smtClean="0"/>
              <a:t>pasar</a:t>
            </a:r>
            <a:r>
              <a:rPr lang="en-US" dirty="0" smtClean="0"/>
              <a:t> di Bursa </a:t>
            </a:r>
            <a:r>
              <a:rPr lang="en-US" dirty="0" err="1" smtClean="0"/>
              <a:t>Minyak</a:t>
            </a:r>
            <a:r>
              <a:rPr lang="en-US" dirty="0" smtClean="0"/>
              <a:t> Regional (Singapura, </a:t>
            </a:r>
            <a:r>
              <a:rPr lang="en-US" dirty="0" err="1" smtClean="0"/>
              <a:t>dll</a:t>
            </a:r>
            <a:r>
              <a:rPr lang="en-US" dirty="0" smtClean="0"/>
              <a:t>) </a:t>
            </a:r>
            <a:r>
              <a:rPr lang="en-US" dirty="0" err="1" smtClean="0"/>
              <a:t>sehingga</a:t>
            </a:r>
            <a:r>
              <a:rPr lang="en-US" dirty="0" smtClean="0"/>
              <a:t> </a:t>
            </a:r>
            <a:r>
              <a:rPr lang="en-US" dirty="0" err="1" smtClean="0"/>
              <a:t>lebih</a:t>
            </a:r>
            <a:r>
              <a:rPr lang="en-US" dirty="0" smtClean="0"/>
              <a:t> </a:t>
            </a:r>
            <a:r>
              <a:rPr lang="en-US" dirty="0" err="1" smtClean="0"/>
              <a:t>ada</a:t>
            </a:r>
            <a:r>
              <a:rPr lang="en-US" dirty="0" smtClean="0"/>
              <a:t> </a:t>
            </a:r>
            <a:r>
              <a:rPr lang="en-US" dirty="0" err="1" smtClean="0"/>
              <a:t>kepastian</a:t>
            </a:r>
            <a:r>
              <a:rPr lang="en-US" dirty="0" smtClean="0"/>
              <a:t> </a:t>
            </a:r>
            <a:r>
              <a:rPr lang="en-US" dirty="0" err="1" smtClean="0"/>
              <a:t>dan</a:t>
            </a:r>
            <a:r>
              <a:rPr lang="en-US" dirty="0" smtClean="0"/>
              <a:t> </a:t>
            </a:r>
            <a:r>
              <a:rPr lang="en-US" dirty="0" err="1" smtClean="0"/>
              <a:t>transparansi</a:t>
            </a:r>
            <a:r>
              <a:rPr lang="en-US" dirty="0" smtClean="0"/>
              <a:t> </a:t>
            </a:r>
            <a:r>
              <a:rPr lang="en-US" dirty="0" err="1" smtClean="0"/>
              <a:t>terkait</a:t>
            </a:r>
            <a:r>
              <a:rPr lang="en-US" dirty="0" smtClean="0"/>
              <a:t> </a:t>
            </a:r>
            <a:r>
              <a:rPr lang="en-US" dirty="0" err="1" smtClean="0"/>
              <a:t>harga</a:t>
            </a:r>
            <a:r>
              <a:rPr lang="en-US" dirty="0" smtClean="0"/>
              <a:t> </a:t>
            </a:r>
            <a:r>
              <a:rPr lang="en-US" dirty="0" err="1" smtClean="0"/>
              <a:t>perolehan</a:t>
            </a:r>
            <a:r>
              <a:rPr lang="en-US" dirty="0" smtClean="0"/>
              <a:t> (</a:t>
            </a:r>
            <a:r>
              <a:rPr lang="en-US" dirty="0" err="1" smtClean="0"/>
              <a:t>seperti</a:t>
            </a:r>
            <a:r>
              <a:rPr lang="en-US" dirty="0" smtClean="0"/>
              <a:t> </a:t>
            </a:r>
            <a:r>
              <a:rPr lang="en-US" dirty="0" err="1" smtClean="0"/>
              <a:t>harga</a:t>
            </a:r>
            <a:r>
              <a:rPr lang="en-US" dirty="0" smtClean="0"/>
              <a:t> MOPS) yang </a:t>
            </a:r>
            <a:r>
              <a:rPr lang="en-US" dirty="0" err="1" smtClean="0"/>
              <a:t>dijadikan</a:t>
            </a:r>
            <a:r>
              <a:rPr lang="en-US" dirty="0" smtClean="0"/>
              <a:t> </a:t>
            </a:r>
            <a:r>
              <a:rPr lang="en-US" dirty="0" err="1" smtClean="0"/>
              <a:t>sebagai</a:t>
            </a:r>
            <a:r>
              <a:rPr lang="en-US" dirty="0" smtClean="0"/>
              <a:t> HPP (</a:t>
            </a:r>
            <a:r>
              <a:rPr lang="en-US" dirty="0" err="1" smtClean="0"/>
              <a:t>Harga</a:t>
            </a:r>
            <a:r>
              <a:rPr lang="en-US" dirty="0" smtClean="0"/>
              <a:t> </a:t>
            </a:r>
            <a:r>
              <a:rPr lang="en-US" dirty="0" err="1" smtClean="0"/>
              <a:t>Pokok</a:t>
            </a:r>
            <a:r>
              <a:rPr lang="en-US" dirty="0" smtClean="0"/>
              <a:t> </a:t>
            </a:r>
            <a:r>
              <a:rPr lang="en-US" dirty="0" err="1" smtClean="0"/>
              <a:t>Penjualan</a:t>
            </a:r>
            <a:r>
              <a:rPr lang="en-US" dirty="0" smtClean="0"/>
              <a:t> </a:t>
            </a:r>
            <a:r>
              <a:rPr lang="en-US" dirty="0" err="1" smtClean="0"/>
              <a:t>atau</a:t>
            </a:r>
            <a:r>
              <a:rPr lang="en-US" dirty="0" smtClean="0"/>
              <a:t> Cost of Goods Sold) BBM.</a:t>
            </a:r>
          </a:p>
          <a:p>
            <a:pPr marL="919163" lvl="1" indent="-400050">
              <a:buFont typeface="+mj-lt"/>
              <a:buAutoNum type="arabicPeriod"/>
            </a:pPr>
            <a:r>
              <a:rPr lang="en-US" dirty="0" smtClean="0"/>
              <a:t>Hedging </a:t>
            </a:r>
            <a:r>
              <a:rPr lang="en-US" dirty="0" err="1" smtClean="0"/>
              <a:t>dan</a:t>
            </a:r>
            <a:r>
              <a:rPr lang="en-US" dirty="0" smtClean="0"/>
              <a:t> </a:t>
            </a:r>
            <a:r>
              <a:rPr lang="en-US" dirty="0" err="1" smtClean="0"/>
              <a:t>kontrak</a:t>
            </a:r>
            <a:r>
              <a:rPr lang="en-US" dirty="0" smtClean="0"/>
              <a:t> import BBM </a:t>
            </a:r>
            <a:r>
              <a:rPr lang="en-US" dirty="0" err="1" smtClean="0"/>
              <a:t>berdasar</a:t>
            </a:r>
            <a:r>
              <a:rPr lang="en-US" dirty="0" smtClean="0"/>
              <a:t> </a:t>
            </a:r>
            <a:r>
              <a:rPr lang="en-US" dirty="0" err="1" smtClean="0"/>
              <a:t>kontrak</a:t>
            </a:r>
            <a:r>
              <a:rPr lang="en-US" dirty="0" smtClean="0"/>
              <a:t> </a:t>
            </a:r>
            <a:r>
              <a:rPr lang="en-US" dirty="0" err="1" smtClean="0"/>
              <a:t>pembelian</a:t>
            </a:r>
            <a:r>
              <a:rPr lang="en-US" dirty="0" smtClean="0"/>
              <a:t> </a:t>
            </a:r>
            <a:r>
              <a:rPr lang="en-US" dirty="0" err="1" smtClean="0"/>
              <a:t>komoditas</a:t>
            </a:r>
            <a:r>
              <a:rPr lang="en-US" dirty="0" smtClean="0"/>
              <a:t> </a:t>
            </a:r>
            <a:r>
              <a:rPr lang="en-US" dirty="0" err="1" smtClean="0"/>
              <a:t>berjangka</a:t>
            </a:r>
            <a:r>
              <a:rPr lang="en-US" dirty="0" smtClean="0"/>
              <a:t>.</a:t>
            </a:r>
          </a:p>
          <a:p>
            <a:pPr marL="919163" lvl="1" indent="-400050">
              <a:buFont typeface="+mj-lt"/>
              <a:buAutoNum type="arabicPeriod"/>
            </a:pPr>
            <a:r>
              <a:rPr lang="en-US" dirty="0" smtClean="0"/>
              <a:t>Monitoring </a:t>
            </a:r>
            <a:r>
              <a:rPr lang="en-US" dirty="0" err="1" smtClean="0"/>
              <a:t>terhadap</a:t>
            </a:r>
            <a:r>
              <a:rPr lang="en-US" dirty="0" smtClean="0"/>
              <a:t> trend Fuel Price di Bursa </a:t>
            </a:r>
            <a:r>
              <a:rPr lang="en-US" dirty="0" err="1" smtClean="0"/>
              <a:t>Minyak</a:t>
            </a:r>
            <a:r>
              <a:rPr lang="en-US" dirty="0" smtClean="0"/>
              <a:t> Regional.</a:t>
            </a:r>
          </a:p>
          <a:p>
            <a:pPr marL="519113" indent="-519113">
              <a:buFont typeface="+mj-lt"/>
              <a:buAutoNum type="arabicPeriod"/>
            </a:pPr>
            <a:r>
              <a:rPr lang="en-US" dirty="0" err="1" smtClean="0"/>
              <a:t>Kendaraan</a:t>
            </a:r>
            <a:r>
              <a:rPr lang="en-US" dirty="0" smtClean="0"/>
              <a:t> </a:t>
            </a:r>
            <a:r>
              <a:rPr lang="en-US" dirty="0" err="1" smtClean="0"/>
              <a:t>dengan</a:t>
            </a:r>
            <a:r>
              <a:rPr lang="en-US" dirty="0" smtClean="0"/>
              <a:t> standard </a:t>
            </a:r>
            <a:r>
              <a:rPr lang="en-US" dirty="0" err="1" smtClean="0"/>
              <a:t>lebih</a:t>
            </a:r>
            <a:r>
              <a:rPr lang="en-US" dirty="0" smtClean="0"/>
              <a:t> </a:t>
            </a:r>
            <a:r>
              <a:rPr lang="en-US" dirty="0" err="1" smtClean="0"/>
              <a:t>tinggi</a:t>
            </a:r>
            <a:r>
              <a:rPr lang="en-US" dirty="0" smtClean="0"/>
              <a:t> </a:t>
            </a:r>
            <a:r>
              <a:rPr lang="en-US" dirty="0" err="1" smtClean="0"/>
              <a:t>memiliki</a:t>
            </a:r>
            <a:r>
              <a:rPr lang="en-US" dirty="0" smtClean="0"/>
              <a:t> </a:t>
            </a:r>
            <a:r>
              <a:rPr lang="en-US" dirty="0" err="1" smtClean="0"/>
              <a:t>efisiensi</a:t>
            </a:r>
            <a:r>
              <a:rPr lang="en-US" dirty="0" smtClean="0"/>
              <a:t> </a:t>
            </a:r>
            <a:r>
              <a:rPr lang="en-US" dirty="0" err="1" smtClean="0"/>
              <a:t>lebih</a:t>
            </a:r>
            <a:r>
              <a:rPr lang="en-US" dirty="0" smtClean="0"/>
              <a:t> </a:t>
            </a:r>
            <a:r>
              <a:rPr lang="en-US" dirty="0" err="1" smtClean="0"/>
              <a:t>baik</a:t>
            </a:r>
            <a:r>
              <a:rPr lang="en-US" dirty="0" smtClean="0"/>
              <a:t>.  </a:t>
            </a:r>
            <a:r>
              <a:rPr lang="en-US" dirty="0" err="1" smtClean="0"/>
              <a:t>Adopsi</a:t>
            </a:r>
            <a:r>
              <a:rPr lang="en-US" dirty="0" smtClean="0"/>
              <a:t> Euro 4 standard </a:t>
            </a:r>
            <a:r>
              <a:rPr lang="en-US" dirty="0" err="1" smtClean="0"/>
              <a:t>mampu</a:t>
            </a:r>
            <a:r>
              <a:rPr lang="en-US" dirty="0" smtClean="0"/>
              <a:t> </a:t>
            </a:r>
            <a:r>
              <a:rPr lang="en-US" dirty="0" err="1" smtClean="0"/>
              <a:t>meningkatkan</a:t>
            </a:r>
            <a:r>
              <a:rPr lang="en-US" dirty="0" smtClean="0"/>
              <a:t> fuel efficiency </a:t>
            </a:r>
            <a:r>
              <a:rPr lang="en-US" dirty="0" err="1" smtClean="0"/>
              <a:t>antara</a:t>
            </a:r>
            <a:r>
              <a:rPr lang="en-US" dirty="0" smtClean="0"/>
              <a:t> 10 – 20% </a:t>
            </a:r>
            <a:r>
              <a:rPr lang="en-US" dirty="0" err="1" smtClean="0"/>
              <a:t>dibandingkan</a:t>
            </a:r>
            <a:r>
              <a:rPr lang="en-US" dirty="0" smtClean="0"/>
              <a:t> Euro 2 Standard.</a:t>
            </a:r>
          </a:p>
          <a:p>
            <a:pPr marL="519113" indent="-519113">
              <a:buFont typeface="+mj-lt"/>
              <a:buAutoNum type="arabicPeriod"/>
            </a:pPr>
            <a:r>
              <a:rPr lang="en-US" dirty="0" smtClean="0"/>
              <a:t>Fuel Efficiency yang </a:t>
            </a:r>
            <a:r>
              <a:rPr lang="en-US" dirty="0" err="1" smtClean="0"/>
              <a:t>tercipta</a:t>
            </a:r>
            <a:r>
              <a:rPr lang="en-US" dirty="0" smtClean="0"/>
              <a:t> </a:t>
            </a:r>
            <a:r>
              <a:rPr lang="en-US" dirty="0" err="1" smtClean="0"/>
              <a:t>sebaiknya</a:t>
            </a:r>
            <a:r>
              <a:rPr lang="en-US" dirty="0" smtClean="0"/>
              <a:t> </a:t>
            </a:r>
            <a:r>
              <a:rPr lang="en-US" dirty="0" err="1" smtClean="0"/>
              <a:t>dikompensasikan</a:t>
            </a:r>
            <a:r>
              <a:rPr lang="en-US" dirty="0" smtClean="0"/>
              <a:t> </a:t>
            </a:r>
            <a:r>
              <a:rPr lang="en-US" dirty="0" err="1" smtClean="0"/>
              <a:t>ke</a:t>
            </a:r>
            <a:r>
              <a:rPr lang="en-US" dirty="0" smtClean="0"/>
              <a:t> fiscal policy </a:t>
            </a:r>
            <a:r>
              <a:rPr lang="en-US" dirty="0" err="1" smtClean="0"/>
              <a:t>dengan</a:t>
            </a:r>
            <a:r>
              <a:rPr lang="en-US" dirty="0" smtClean="0"/>
              <a:t> </a:t>
            </a:r>
            <a:r>
              <a:rPr lang="en-US" dirty="0" err="1" smtClean="0"/>
              <a:t>penerapan</a:t>
            </a:r>
            <a:r>
              <a:rPr lang="en-US" dirty="0" smtClean="0"/>
              <a:t> carbon tax </a:t>
            </a:r>
            <a:r>
              <a:rPr lang="en-US" dirty="0" err="1" smtClean="0"/>
              <a:t>sehingga</a:t>
            </a:r>
            <a:r>
              <a:rPr lang="en-US" dirty="0" smtClean="0"/>
              <a:t> </a:t>
            </a:r>
            <a:r>
              <a:rPr lang="en-US" dirty="0" err="1" smtClean="0"/>
              <a:t>mendorong</a:t>
            </a:r>
            <a:r>
              <a:rPr lang="en-US" dirty="0" smtClean="0"/>
              <a:t> </a:t>
            </a:r>
            <a:r>
              <a:rPr lang="en-US" dirty="0" err="1" smtClean="0"/>
              <a:t>pengguna</a:t>
            </a:r>
            <a:r>
              <a:rPr lang="en-US" dirty="0" smtClean="0"/>
              <a:t> BBM </a:t>
            </a:r>
            <a:r>
              <a:rPr lang="en-US" dirty="0" err="1" smtClean="0"/>
              <a:t>untuk</a:t>
            </a:r>
            <a:r>
              <a:rPr lang="en-US" dirty="0" smtClean="0"/>
              <a:t> </a:t>
            </a:r>
            <a:r>
              <a:rPr lang="en-US" dirty="0" err="1" smtClean="0"/>
              <a:t>turut</a:t>
            </a:r>
            <a:r>
              <a:rPr lang="en-US" dirty="0" smtClean="0"/>
              <a:t> </a:t>
            </a:r>
            <a:r>
              <a:rPr lang="en-US" dirty="0" err="1" smtClean="0"/>
              <a:t>bertanggung</a:t>
            </a:r>
            <a:r>
              <a:rPr lang="en-US" dirty="0" smtClean="0"/>
              <a:t> </a:t>
            </a:r>
            <a:r>
              <a:rPr lang="en-US" dirty="0" err="1" smtClean="0"/>
              <a:t>jawab</a:t>
            </a:r>
            <a:r>
              <a:rPr lang="en-US" dirty="0" smtClean="0"/>
              <a:t> </a:t>
            </a:r>
            <a:r>
              <a:rPr lang="en-US" dirty="0" err="1" smtClean="0"/>
              <a:t>atas</a:t>
            </a:r>
            <a:r>
              <a:rPr lang="en-US" dirty="0" smtClean="0"/>
              <a:t> </a:t>
            </a:r>
            <a:r>
              <a:rPr lang="en-US" dirty="0" err="1" smtClean="0"/>
              <a:t>pemakaian</a:t>
            </a:r>
            <a:r>
              <a:rPr lang="en-US" dirty="0" smtClean="0"/>
              <a:t> BBM </a:t>
            </a:r>
            <a:r>
              <a:rPr lang="en-US" dirty="0" err="1" smtClean="0"/>
              <a:t>baik</a:t>
            </a:r>
            <a:r>
              <a:rPr lang="en-US" dirty="0" smtClean="0"/>
              <a:t> </a:t>
            </a:r>
            <a:r>
              <a:rPr lang="en-US" dirty="0" err="1" smtClean="0"/>
              <a:t>untuk</a:t>
            </a:r>
            <a:r>
              <a:rPr lang="en-US" dirty="0" smtClean="0"/>
              <a:t> </a:t>
            </a:r>
            <a:r>
              <a:rPr lang="en-US" dirty="0" err="1" smtClean="0"/>
              <a:t>tujuan</a:t>
            </a:r>
            <a:r>
              <a:rPr lang="en-US" dirty="0" smtClean="0"/>
              <a:t> </a:t>
            </a:r>
            <a:r>
              <a:rPr lang="en-US" dirty="0" err="1" smtClean="0"/>
              <a:t>ketahanan</a:t>
            </a:r>
            <a:r>
              <a:rPr lang="en-US" dirty="0" smtClean="0"/>
              <a:t> </a:t>
            </a:r>
            <a:r>
              <a:rPr lang="en-US" dirty="0" err="1" smtClean="0"/>
              <a:t>energi</a:t>
            </a:r>
            <a:r>
              <a:rPr lang="en-US" dirty="0" smtClean="0"/>
              <a:t> </a:t>
            </a:r>
            <a:r>
              <a:rPr lang="en-US" dirty="0" err="1" smtClean="0"/>
              <a:t>maupun</a:t>
            </a:r>
            <a:r>
              <a:rPr lang="en-US" dirty="0" smtClean="0"/>
              <a:t> </a:t>
            </a:r>
            <a:r>
              <a:rPr lang="en-US" dirty="0" err="1" smtClean="0"/>
              <a:t>dalam</a:t>
            </a:r>
            <a:r>
              <a:rPr lang="en-US" dirty="0" smtClean="0"/>
              <a:t> </a:t>
            </a:r>
            <a:r>
              <a:rPr lang="en-US" dirty="0" err="1" smtClean="0"/>
              <a:t>kerangka</a:t>
            </a:r>
            <a:r>
              <a:rPr lang="en-US" dirty="0" smtClean="0"/>
              <a:t> </a:t>
            </a:r>
            <a:r>
              <a:rPr lang="en-US" dirty="0" err="1" smtClean="0"/>
              <a:t>pengurangan</a:t>
            </a:r>
            <a:r>
              <a:rPr lang="en-US" dirty="0" smtClean="0"/>
              <a:t> green house gas.</a:t>
            </a:r>
            <a:endParaRPr lang="en-US" dirty="0"/>
          </a:p>
        </p:txBody>
      </p:sp>
    </p:spTree>
    <p:extLst>
      <p:ext uri="{BB962C8B-B14F-4D97-AF65-F5344CB8AC3E}">
        <p14:creationId xmlns:p14="http://schemas.microsoft.com/office/powerpoint/2010/main" val="128375998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18478</TotalTime>
  <Words>3525</Words>
  <Application>Microsoft Office PowerPoint</Application>
  <PresentationFormat>On-screen Show (4:3)</PresentationFormat>
  <Paragraphs>530</Paragraphs>
  <Slides>45</Slides>
  <Notes>2</Notes>
  <HiddenSlides>0</HiddenSlides>
  <MMClips>0</MMClips>
  <ScaleCrop>false</ScaleCrop>
  <HeadingPairs>
    <vt:vector size="4" baseType="variant">
      <vt:variant>
        <vt:lpstr>Theme</vt:lpstr>
      </vt:variant>
      <vt:variant>
        <vt:i4>1</vt:i4>
      </vt:variant>
      <vt:variant>
        <vt:lpstr>Slide Titles</vt:lpstr>
      </vt:variant>
      <vt:variant>
        <vt:i4>45</vt:i4>
      </vt:variant>
    </vt:vector>
  </HeadingPairs>
  <TitlesOfParts>
    <vt:vector size="46" baseType="lpstr">
      <vt:lpstr>Office Theme</vt:lpstr>
      <vt:lpstr>Co-benefit  Advance Auto-Technology:  Daya Saing Industri dan Penurunan Emisi   </vt:lpstr>
      <vt:lpstr>Outline</vt:lpstr>
      <vt:lpstr>Pencemaran Udara</vt:lpstr>
      <vt:lpstr>Pencemaran Udara dan Dampak Kesehatan Case:  Jakarta</vt:lpstr>
      <vt:lpstr>PowerPoint Presentation</vt:lpstr>
      <vt:lpstr>PowerPoint Presentation</vt:lpstr>
      <vt:lpstr>PowerPoint Presentation</vt:lpstr>
      <vt:lpstr>PowerPoint Presentation</vt:lpstr>
      <vt:lpstr>PowerPoint Presentation</vt:lpstr>
      <vt:lpstr>PowerPoint Presentation</vt:lpstr>
      <vt:lpstr>Status of Public Transport</vt:lpstr>
      <vt:lpstr>PowerPoint Presentation</vt:lpstr>
      <vt:lpstr>PowerPoint Presentation</vt:lpstr>
      <vt:lpstr>PowerPoint Presentation</vt:lpstr>
      <vt:lpstr>PowerPoint Presentation</vt:lpstr>
      <vt:lpstr>Cost Benefit and Effective Vehicle Emission Standard (Euro 4) 2005-2030 </vt:lpstr>
      <vt:lpstr>Kualitas BBM Prasyarat Adopsi Low Emission Vehicle Standard</vt:lpstr>
      <vt:lpstr>Jenis Bahan Bakar dan Total Penjualan Nasional (2015)</vt:lpstr>
      <vt:lpstr>Kualitas Bensin - Series RON Premium 88</vt:lpstr>
      <vt:lpstr>Kualitas Bensin – Sulfur Content Premium 88</vt:lpstr>
      <vt:lpstr>Kualitas Solar 48 - Series Cetane Index</vt:lpstr>
      <vt:lpstr>Kualitas Solar 48 - Series Sulfur</vt:lpstr>
      <vt:lpstr>Technical Effect BBM yang tak sesuai dengan engine technology requirement Euro 2 Standard, UU No 32/2009 cq UU No 23/1997 PP No 41/1999, Permen LH No 141/2003</vt:lpstr>
      <vt:lpstr>Benchmark existing and roadmap fuel quality/pricing</vt:lpstr>
      <vt:lpstr>PowerPoint Presentation</vt:lpstr>
      <vt:lpstr>PowerPoint Presentation</vt:lpstr>
      <vt:lpstr>PowerPoint Presentation</vt:lpstr>
      <vt:lpstr>Menselaraskan Teknologi Kendaraan  dan Kualitas BBM di Asia Tenggara (Euro 4 Standard)</vt:lpstr>
      <vt:lpstr>Technological Shift Towards Soot-Free Diesel Engines</vt:lpstr>
      <vt:lpstr>Urban Bus Fleets: Stages of Change</vt:lpstr>
      <vt:lpstr>Benchmark Harga BBM</vt:lpstr>
      <vt:lpstr>PowerPoint Presentation</vt:lpstr>
      <vt:lpstr>PowerPoint Presentation</vt:lpstr>
      <vt:lpstr>PowerPoint Presentation</vt:lpstr>
      <vt:lpstr>PowerPoint Presentation</vt:lpstr>
      <vt:lpstr>Perbandingan Harga MOPS Mids Oil Platts Singapore</vt:lpstr>
      <vt:lpstr>PowerPoint Presentation</vt:lpstr>
      <vt:lpstr>MALAYSIA - Harga Bensin RON 95 Sulfur max 50 ppm ~ Spec for Euro 4 Standard</vt:lpstr>
      <vt:lpstr>MALAYSIA  Harga Solar 51 Sulfur max 50 ppm ~ for Euro 4 Standard</vt:lpstr>
      <vt:lpstr>PowerPoint Presentation</vt:lpstr>
      <vt:lpstr>Perbandingan Harga BBM MOPS</vt:lpstr>
      <vt:lpstr>Proyeksi Kebutuhan BBM  Kendaran Standard Euro 4</vt:lpstr>
      <vt:lpstr>Proyeksi Kebutuhan BBM untuk Standard Euro 4</vt:lpstr>
      <vt:lpstr>Euro 6 Standard - Fuel Efficiency</vt:lpstr>
      <vt:lpstr>Ringkasan dan Rekomendasi</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Puput</dc:creator>
  <cp:lastModifiedBy>Puput</cp:lastModifiedBy>
  <cp:revision>21</cp:revision>
  <dcterms:created xsi:type="dcterms:W3CDTF">2016-07-01T04:02:28Z</dcterms:created>
  <dcterms:modified xsi:type="dcterms:W3CDTF">2016-07-27T05:37:32Z</dcterms:modified>
</cp:coreProperties>
</file>